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76" r:id="rId11"/>
    <p:sldId id="277" r:id="rId12"/>
    <p:sldId id="278" r:id="rId13"/>
    <p:sldId id="279" r:id="rId14"/>
    <p:sldId id="265" r:id="rId15"/>
    <p:sldId id="266" r:id="rId16"/>
    <p:sldId id="267" r:id="rId17"/>
    <p:sldId id="269" r:id="rId18"/>
    <p:sldId id="270" r:id="rId19"/>
    <p:sldId id="271" r:id="rId20"/>
    <p:sldId id="272" r:id="rId21"/>
    <p:sldId id="274" r:id="rId22"/>
    <p:sldId id="275" r:id="rId23"/>
    <p:sldId id="27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89"/>
  </p:normalViewPr>
  <p:slideViewPr>
    <p:cSldViewPr snapToGrid="0" snapToObjects="1">
      <p:cViewPr varScale="1">
        <p:scale>
          <a:sx n="108" d="100"/>
          <a:sy n="108" d="100"/>
        </p:scale>
        <p:origin x="67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F5E1D5-90F5-467A-84B2-EFCBF5EBFDEA}"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C45EF50F-CA6E-469C-B133-94CDC894A73F}">
      <dgm:prSet/>
      <dgm:spPr/>
      <dgm:t>
        <a:bodyPr/>
        <a:lstStyle/>
        <a:p>
          <a:r>
            <a:rPr lang="en-US"/>
            <a:t>A content calendar is developed for an institution to remain consistent with their social media content  </a:t>
          </a:r>
        </a:p>
      </dgm:t>
    </dgm:pt>
    <dgm:pt modelId="{11185A9E-800B-4625-91BD-29CE7338422D}" type="parTrans" cxnId="{481D426A-E4AB-4D79-BD9B-B814F3210F46}">
      <dgm:prSet/>
      <dgm:spPr/>
      <dgm:t>
        <a:bodyPr/>
        <a:lstStyle/>
        <a:p>
          <a:endParaRPr lang="en-US"/>
        </a:p>
      </dgm:t>
    </dgm:pt>
    <dgm:pt modelId="{0D55D1D8-24AB-46FE-8BC8-D2DDDCE83C1C}" type="sibTrans" cxnId="{481D426A-E4AB-4D79-BD9B-B814F3210F46}">
      <dgm:prSet/>
      <dgm:spPr/>
      <dgm:t>
        <a:bodyPr/>
        <a:lstStyle/>
        <a:p>
          <a:endParaRPr lang="en-US"/>
        </a:p>
      </dgm:t>
    </dgm:pt>
    <dgm:pt modelId="{5D1C282B-48AE-47E9-8004-561161B3E5C7}">
      <dgm:prSet/>
      <dgm:spPr/>
      <dgm:t>
        <a:bodyPr/>
        <a:lstStyle/>
        <a:p>
          <a:r>
            <a:rPr lang="en-US"/>
            <a:t>Content calendars allow for a consistent theme and enforce strategy throughout platforms </a:t>
          </a:r>
        </a:p>
      </dgm:t>
    </dgm:pt>
    <dgm:pt modelId="{B40FDBC6-01D3-4F7E-BF30-53DD3BFD9800}" type="parTrans" cxnId="{33982B3D-F497-44D3-AB82-4F8B0D1A5B9B}">
      <dgm:prSet/>
      <dgm:spPr/>
      <dgm:t>
        <a:bodyPr/>
        <a:lstStyle/>
        <a:p>
          <a:endParaRPr lang="en-US"/>
        </a:p>
      </dgm:t>
    </dgm:pt>
    <dgm:pt modelId="{1D0863F9-5A89-46CA-9BD2-512FDAEE44D9}" type="sibTrans" cxnId="{33982B3D-F497-44D3-AB82-4F8B0D1A5B9B}">
      <dgm:prSet/>
      <dgm:spPr/>
      <dgm:t>
        <a:bodyPr/>
        <a:lstStyle/>
        <a:p>
          <a:endParaRPr lang="en-US"/>
        </a:p>
      </dgm:t>
    </dgm:pt>
    <dgm:pt modelId="{74DFFBEC-E50A-45DD-A53B-1DB80B5979AC}">
      <dgm:prSet/>
      <dgm:spPr/>
      <dgm:t>
        <a:bodyPr/>
        <a:lstStyle/>
        <a:p>
          <a:r>
            <a:rPr lang="en-US"/>
            <a:t>While this is new for our office, and the introduction of posting on more platforms this content calendar will be quite simple and follow a rotating theme. </a:t>
          </a:r>
        </a:p>
      </dgm:t>
    </dgm:pt>
    <dgm:pt modelId="{4212F2EA-B860-4D22-B597-B6E5726D952F}" type="parTrans" cxnId="{3B049DA1-E66D-4DE1-9DE2-816AE8433F2F}">
      <dgm:prSet/>
      <dgm:spPr/>
      <dgm:t>
        <a:bodyPr/>
        <a:lstStyle/>
        <a:p>
          <a:endParaRPr lang="en-US"/>
        </a:p>
      </dgm:t>
    </dgm:pt>
    <dgm:pt modelId="{31AD825F-2713-425A-9759-E2C5D80EF17E}" type="sibTrans" cxnId="{3B049DA1-E66D-4DE1-9DE2-816AE8433F2F}">
      <dgm:prSet/>
      <dgm:spPr/>
      <dgm:t>
        <a:bodyPr/>
        <a:lstStyle/>
        <a:p>
          <a:endParaRPr lang="en-US"/>
        </a:p>
      </dgm:t>
    </dgm:pt>
    <dgm:pt modelId="{CF626925-27A9-FD41-8C8B-E09AD2C9A1F8}" type="pres">
      <dgm:prSet presAssocID="{5EF5E1D5-90F5-467A-84B2-EFCBF5EBFDEA}" presName="vert0" presStyleCnt="0">
        <dgm:presLayoutVars>
          <dgm:dir/>
          <dgm:animOne val="branch"/>
          <dgm:animLvl val="lvl"/>
        </dgm:presLayoutVars>
      </dgm:prSet>
      <dgm:spPr/>
    </dgm:pt>
    <dgm:pt modelId="{9A1B1BD4-F59C-0845-8085-3A5C9D70FEAA}" type="pres">
      <dgm:prSet presAssocID="{C45EF50F-CA6E-469C-B133-94CDC894A73F}" presName="thickLine" presStyleLbl="alignNode1" presStyleIdx="0" presStyleCnt="3"/>
      <dgm:spPr/>
    </dgm:pt>
    <dgm:pt modelId="{8AAAF1FF-EA4F-5C4F-BE17-1BE59828DADD}" type="pres">
      <dgm:prSet presAssocID="{C45EF50F-CA6E-469C-B133-94CDC894A73F}" presName="horz1" presStyleCnt="0"/>
      <dgm:spPr/>
    </dgm:pt>
    <dgm:pt modelId="{C4B6D188-6708-9948-B1C8-DD97E58B46DB}" type="pres">
      <dgm:prSet presAssocID="{C45EF50F-CA6E-469C-B133-94CDC894A73F}" presName="tx1" presStyleLbl="revTx" presStyleIdx="0" presStyleCnt="3"/>
      <dgm:spPr/>
    </dgm:pt>
    <dgm:pt modelId="{D19C0E2C-99C1-084F-9D75-6409A2A57DAE}" type="pres">
      <dgm:prSet presAssocID="{C45EF50F-CA6E-469C-B133-94CDC894A73F}" presName="vert1" presStyleCnt="0"/>
      <dgm:spPr/>
    </dgm:pt>
    <dgm:pt modelId="{7E29886D-38FA-DC4B-8ED5-09C990469B2F}" type="pres">
      <dgm:prSet presAssocID="{5D1C282B-48AE-47E9-8004-561161B3E5C7}" presName="thickLine" presStyleLbl="alignNode1" presStyleIdx="1" presStyleCnt="3"/>
      <dgm:spPr/>
    </dgm:pt>
    <dgm:pt modelId="{61A2AC80-068A-9042-B322-FE6DEA575B6C}" type="pres">
      <dgm:prSet presAssocID="{5D1C282B-48AE-47E9-8004-561161B3E5C7}" presName="horz1" presStyleCnt="0"/>
      <dgm:spPr/>
    </dgm:pt>
    <dgm:pt modelId="{A3410008-7092-5B4B-9B5B-BC316BBD2286}" type="pres">
      <dgm:prSet presAssocID="{5D1C282B-48AE-47E9-8004-561161B3E5C7}" presName="tx1" presStyleLbl="revTx" presStyleIdx="1" presStyleCnt="3"/>
      <dgm:spPr/>
    </dgm:pt>
    <dgm:pt modelId="{856706CF-B25A-F24B-B3B5-B6AC40A6193D}" type="pres">
      <dgm:prSet presAssocID="{5D1C282B-48AE-47E9-8004-561161B3E5C7}" presName="vert1" presStyleCnt="0"/>
      <dgm:spPr/>
    </dgm:pt>
    <dgm:pt modelId="{255A0E7B-C586-5140-A95C-E780842FF693}" type="pres">
      <dgm:prSet presAssocID="{74DFFBEC-E50A-45DD-A53B-1DB80B5979AC}" presName="thickLine" presStyleLbl="alignNode1" presStyleIdx="2" presStyleCnt="3"/>
      <dgm:spPr/>
    </dgm:pt>
    <dgm:pt modelId="{F1502D19-E02A-2347-A5DB-3666DFDF5E30}" type="pres">
      <dgm:prSet presAssocID="{74DFFBEC-E50A-45DD-A53B-1DB80B5979AC}" presName="horz1" presStyleCnt="0"/>
      <dgm:spPr/>
    </dgm:pt>
    <dgm:pt modelId="{58D21B8B-47EC-B145-BDFE-5399BD112A1E}" type="pres">
      <dgm:prSet presAssocID="{74DFFBEC-E50A-45DD-A53B-1DB80B5979AC}" presName="tx1" presStyleLbl="revTx" presStyleIdx="2" presStyleCnt="3"/>
      <dgm:spPr/>
    </dgm:pt>
    <dgm:pt modelId="{7EF6649C-13E3-7446-9CBF-5A0345701BC3}" type="pres">
      <dgm:prSet presAssocID="{74DFFBEC-E50A-45DD-A53B-1DB80B5979AC}" presName="vert1" presStyleCnt="0"/>
      <dgm:spPr/>
    </dgm:pt>
  </dgm:ptLst>
  <dgm:cxnLst>
    <dgm:cxn modelId="{33982B3D-F497-44D3-AB82-4F8B0D1A5B9B}" srcId="{5EF5E1D5-90F5-467A-84B2-EFCBF5EBFDEA}" destId="{5D1C282B-48AE-47E9-8004-561161B3E5C7}" srcOrd="1" destOrd="0" parTransId="{B40FDBC6-01D3-4F7E-BF30-53DD3BFD9800}" sibTransId="{1D0863F9-5A89-46CA-9BD2-512FDAEE44D9}"/>
    <dgm:cxn modelId="{430A545B-F217-6346-A6E8-C9BD7DAD97CB}" type="presOf" srcId="{5D1C282B-48AE-47E9-8004-561161B3E5C7}" destId="{A3410008-7092-5B4B-9B5B-BC316BBD2286}" srcOrd="0" destOrd="0" presId="urn:microsoft.com/office/officeart/2008/layout/LinedList"/>
    <dgm:cxn modelId="{481D426A-E4AB-4D79-BD9B-B814F3210F46}" srcId="{5EF5E1D5-90F5-467A-84B2-EFCBF5EBFDEA}" destId="{C45EF50F-CA6E-469C-B133-94CDC894A73F}" srcOrd="0" destOrd="0" parTransId="{11185A9E-800B-4625-91BD-29CE7338422D}" sibTransId="{0D55D1D8-24AB-46FE-8BC8-D2DDDCE83C1C}"/>
    <dgm:cxn modelId="{04281F6B-2AAB-C449-A18A-97FFD1B5F305}" type="presOf" srcId="{5EF5E1D5-90F5-467A-84B2-EFCBF5EBFDEA}" destId="{CF626925-27A9-FD41-8C8B-E09AD2C9A1F8}" srcOrd="0" destOrd="0" presId="urn:microsoft.com/office/officeart/2008/layout/LinedList"/>
    <dgm:cxn modelId="{34DE5A77-BD36-4C4C-8F7C-17BB86D8DCF7}" type="presOf" srcId="{74DFFBEC-E50A-45DD-A53B-1DB80B5979AC}" destId="{58D21B8B-47EC-B145-BDFE-5399BD112A1E}" srcOrd="0" destOrd="0" presId="urn:microsoft.com/office/officeart/2008/layout/LinedList"/>
    <dgm:cxn modelId="{3B049DA1-E66D-4DE1-9DE2-816AE8433F2F}" srcId="{5EF5E1D5-90F5-467A-84B2-EFCBF5EBFDEA}" destId="{74DFFBEC-E50A-45DD-A53B-1DB80B5979AC}" srcOrd="2" destOrd="0" parTransId="{4212F2EA-B860-4D22-B597-B6E5726D952F}" sibTransId="{31AD825F-2713-425A-9759-E2C5D80EF17E}"/>
    <dgm:cxn modelId="{C5BF3BB5-0FC9-2D41-8C11-B5524AA63DEB}" type="presOf" srcId="{C45EF50F-CA6E-469C-B133-94CDC894A73F}" destId="{C4B6D188-6708-9948-B1C8-DD97E58B46DB}" srcOrd="0" destOrd="0" presId="urn:microsoft.com/office/officeart/2008/layout/LinedList"/>
    <dgm:cxn modelId="{EFFE16A8-0AF5-7440-AEFD-13C576C6E37B}" type="presParOf" srcId="{CF626925-27A9-FD41-8C8B-E09AD2C9A1F8}" destId="{9A1B1BD4-F59C-0845-8085-3A5C9D70FEAA}" srcOrd="0" destOrd="0" presId="urn:microsoft.com/office/officeart/2008/layout/LinedList"/>
    <dgm:cxn modelId="{B4175F0D-B761-A141-B713-8028C314C48E}" type="presParOf" srcId="{CF626925-27A9-FD41-8C8B-E09AD2C9A1F8}" destId="{8AAAF1FF-EA4F-5C4F-BE17-1BE59828DADD}" srcOrd="1" destOrd="0" presId="urn:microsoft.com/office/officeart/2008/layout/LinedList"/>
    <dgm:cxn modelId="{A06601B0-6703-7E42-804F-DAE7D61B13D9}" type="presParOf" srcId="{8AAAF1FF-EA4F-5C4F-BE17-1BE59828DADD}" destId="{C4B6D188-6708-9948-B1C8-DD97E58B46DB}" srcOrd="0" destOrd="0" presId="urn:microsoft.com/office/officeart/2008/layout/LinedList"/>
    <dgm:cxn modelId="{C93983C4-47CA-E046-8CDE-387E6BB15676}" type="presParOf" srcId="{8AAAF1FF-EA4F-5C4F-BE17-1BE59828DADD}" destId="{D19C0E2C-99C1-084F-9D75-6409A2A57DAE}" srcOrd="1" destOrd="0" presId="urn:microsoft.com/office/officeart/2008/layout/LinedList"/>
    <dgm:cxn modelId="{C5B2D08C-11CD-E84D-A184-F87FD9661A6C}" type="presParOf" srcId="{CF626925-27A9-FD41-8C8B-E09AD2C9A1F8}" destId="{7E29886D-38FA-DC4B-8ED5-09C990469B2F}" srcOrd="2" destOrd="0" presId="urn:microsoft.com/office/officeart/2008/layout/LinedList"/>
    <dgm:cxn modelId="{0BC7C0E0-0C0D-5C4E-AB5E-2231180138C6}" type="presParOf" srcId="{CF626925-27A9-FD41-8C8B-E09AD2C9A1F8}" destId="{61A2AC80-068A-9042-B322-FE6DEA575B6C}" srcOrd="3" destOrd="0" presId="urn:microsoft.com/office/officeart/2008/layout/LinedList"/>
    <dgm:cxn modelId="{B2CBC948-142F-9E41-9B75-0463CE389998}" type="presParOf" srcId="{61A2AC80-068A-9042-B322-FE6DEA575B6C}" destId="{A3410008-7092-5B4B-9B5B-BC316BBD2286}" srcOrd="0" destOrd="0" presId="urn:microsoft.com/office/officeart/2008/layout/LinedList"/>
    <dgm:cxn modelId="{DB3FC5B5-80D9-3C44-B631-C1E6E23CC3BF}" type="presParOf" srcId="{61A2AC80-068A-9042-B322-FE6DEA575B6C}" destId="{856706CF-B25A-F24B-B3B5-B6AC40A6193D}" srcOrd="1" destOrd="0" presId="urn:microsoft.com/office/officeart/2008/layout/LinedList"/>
    <dgm:cxn modelId="{D1C5E8A1-D3F9-8846-8C00-76BA3B6716BE}" type="presParOf" srcId="{CF626925-27A9-FD41-8C8B-E09AD2C9A1F8}" destId="{255A0E7B-C586-5140-A95C-E780842FF693}" srcOrd="4" destOrd="0" presId="urn:microsoft.com/office/officeart/2008/layout/LinedList"/>
    <dgm:cxn modelId="{E0C39EA4-7109-6946-AE52-95E008E8DBC2}" type="presParOf" srcId="{CF626925-27A9-FD41-8C8B-E09AD2C9A1F8}" destId="{F1502D19-E02A-2347-A5DB-3666DFDF5E30}" srcOrd="5" destOrd="0" presId="urn:microsoft.com/office/officeart/2008/layout/LinedList"/>
    <dgm:cxn modelId="{547F3609-0641-CE46-9967-A53A727B90B7}" type="presParOf" srcId="{F1502D19-E02A-2347-A5DB-3666DFDF5E30}" destId="{58D21B8B-47EC-B145-BDFE-5399BD112A1E}" srcOrd="0" destOrd="0" presId="urn:microsoft.com/office/officeart/2008/layout/LinedList"/>
    <dgm:cxn modelId="{D23A24CE-9DDE-AC4A-821B-863320A9A457}" type="presParOf" srcId="{F1502D19-E02A-2347-A5DB-3666DFDF5E30}" destId="{7EF6649C-13E3-7446-9CBF-5A0345701BC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1B1BD4-F59C-0845-8085-3A5C9D70FEAA}">
      <dsp:nvSpPr>
        <dsp:cNvPr id="0" name=""/>
        <dsp:cNvSpPr/>
      </dsp:nvSpPr>
      <dsp:spPr>
        <a:xfrm>
          <a:off x="0" y="2492"/>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B6D188-6708-9948-B1C8-DD97E58B46DB}">
      <dsp:nvSpPr>
        <dsp:cNvPr id="0" name=""/>
        <dsp:cNvSpPr/>
      </dsp:nvSpPr>
      <dsp:spPr>
        <a:xfrm>
          <a:off x="0" y="2492"/>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A content calendar is developed for an institution to remain consistent with their social media content  </a:t>
          </a:r>
        </a:p>
      </dsp:txBody>
      <dsp:txXfrm>
        <a:off x="0" y="2492"/>
        <a:ext cx="6492875" cy="1700138"/>
      </dsp:txXfrm>
    </dsp:sp>
    <dsp:sp modelId="{7E29886D-38FA-DC4B-8ED5-09C990469B2F}">
      <dsp:nvSpPr>
        <dsp:cNvPr id="0" name=""/>
        <dsp:cNvSpPr/>
      </dsp:nvSpPr>
      <dsp:spPr>
        <a:xfrm>
          <a:off x="0" y="1702630"/>
          <a:ext cx="6492875"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410008-7092-5B4B-9B5B-BC316BBD2286}">
      <dsp:nvSpPr>
        <dsp:cNvPr id="0" name=""/>
        <dsp:cNvSpPr/>
      </dsp:nvSpPr>
      <dsp:spPr>
        <a:xfrm>
          <a:off x="0" y="1702630"/>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Content calendars allow for a consistent theme and enforce strategy throughout platforms </a:t>
          </a:r>
        </a:p>
      </dsp:txBody>
      <dsp:txXfrm>
        <a:off x="0" y="1702630"/>
        <a:ext cx="6492875" cy="1700138"/>
      </dsp:txXfrm>
    </dsp:sp>
    <dsp:sp modelId="{255A0E7B-C586-5140-A95C-E780842FF693}">
      <dsp:nvSpPr>
        <dsp:cNvPr id="0" name=""/>
        <dsp:cNvSpPr/>
      </dsp:nvSpPr>
      <dsp:spPr>
        <a:xfrm>
          <a:off x="0" y="3402769"/>
          <a:ext cx="649287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D21B8B-47EC-B145-BDFE-5399BD112A1E}">
      <dsp:nvSpPr>
        <dsp:cNvPr id="0" name=""/>
        <dsp:cNvSpPr/>
      </dsp:nvSpPr>
      <dsp:spPr>
        <a:xfrm>
          <a:off x="0" y="3402769"/>
          <a:ext cx="6492875" cy="1700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While this is new for our office, and the introduction of posting on more platforms this content calendar will be quite simple and follow a rotating theme. </a:t>
          </a:r>
        </a:p>
      </dsp:txBody>
      <dsp:txXfrm>
        <a:off x="0" y="3402769"/>
        <a:ext cx="6492875" cy="170013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F39437-2925-324A-8F73-3BCDD4089464}" type="datetimeFigureOut">
              <a:rPr lang="en-US" smtClean="0"/>
              <a:t>9/13/2021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39A33B-BD72-7D48-8D07-041F2404EB28}" type="slidenum">
              <a:rPr lang="en-US" smtClean="0"/>
              <a:t>‹#›</a:t>
            </a:fld>
            <a:endParaRPr lang="en-US"/>
          </a:p>
        </p:txBody>
      </p:sp>
    </p:spTree>
    <p:extLst>
      <p:ext uri="{BB962C8B-B14F-4D97-AF65-F5344CB8AC3E}">
        <p14:creationId xmlns:p14="http://schemas.microsoft.com/office/powerpoint/2010/main" val="3189083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a:solidFill>
                  <a:schemeClr val="tx1"/>
                </a:solidFill>
                <a:effectLst/>
                <a:latin typeface="+mn-lt"/>
                <a:ea typeface="+mn-ea"/>
                <a:cs typeface="+mn-cs"/>
              </a:rPr>
              <a:t>Reach is the total number of people who see your content. </a:t>
            </a:r>
            <a:r>
              <a:rPr lang="en-AU" sz="1200" b="1" i="0" kern="1200" dirty="0">
                <a:solidFill>
                  <a:schemeClr val="tx1"/>
                </a:solidFill>
                <a:effectLst/>
                <a:latin typeface="+mn-lt"/>
                <a:ea typeface="+mn-ea"/>
                <a:cs typeface="+mn-cs"/>
              </a:rPr>
              <a:t>Impressions are the number of times your content is displayed</a:t>
            </a:r>
            <a:r>
              <a:rPr lang="en-AU" sz="1200" b="0" i="0" kern="1200" dirty="0">
                <a:solidFill>
                  <a:schemeClr val="tx1"/>
                </a:solidFill>
                <a:effectLst/>
                <a:latin typeface="+mn-lt"/>
                <a:ea typeface="+mn-ea"/>
                <a:cs typeface="+mn-cs"/>
              </a:rPr>
              <a:t>, no matter if it was clicked or not. Think of reach as the number of unique people who see your content.. However, an impression means that content was delivered to someone's feed.</a:t>
            </a:r>
            <a:endParaRPr lang="en-US" dirty="0"/>
          </a:p>
        </p:txBody>
      </p:sp>
      <p:sp>
        <p:nvSpPr>
          <p:cNvPr id="4" name="Slide Number Placeholder 3"/>
          <p:cNvSpPr>
            <a:spLocks noGrp="1"/>
          </p:cNvSpPr>
          <p:nvPr>
            <p:ph type="sldNum" sz="quarter" idx="5"/>
          </p:nvPr>
        </p:nvSpPr>
        <p:spPr/>
        <p:txBody>
          <a:bodyPr/>
          <a:lstStyle/>
          <a:p>
            <a:fld id="{C739A33B-BD72-7D48-8D07-041F2404EB28}" type="slidenum">
              <a:rPr lang="en-US" smtClean="0"/>
              <a:t>10</a:t>
            </a:fld>
            <a:endParaRPr lang="en-US"/>
          </a:p>
        </p:txBody>
      </p:sp>
    </p:spTree>
    <p:extLst>
      <p:ext uri="{BB962C8B-B14F-4D97-AF65-F5344CB8AC3E}">
        <p14:creationId xmlns:p14="http://schemas.microsoft.com/office/powerpoint/2010/main" val="2114762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common interactive time is around 6pm on weekdays and afternoons on the weekends (12-6pm)</a:t>
            </a:r>
          </a:p>
          <a:p>
            <a:endParaRPr lang="en-US" dirty="0"/>
          </a:p>
        </p:txBody>
      </p:sp>
      <p:sp>
        <p:nvSpPr>
          <p:cNvPr id="4" name="Slide Number Placeholder 3"/>
          <p:cNvSpPr>
            <a:spLocks noGrp="1"/>
          </p:cNvSpPr>
          <p:nvPr>
            <p:ph type="sldNum" sz="quarter" idx="5"/>
          </p:nvPr>
        </p:nvSpPr>
        <p:spPr/>
        <p:txBody>
          <a:bodyPr/>
          <a:lstStyle/>
          <a:p>
            <a:fld id="{C739A33B-BD72-7D48-8D07-041F2404EB28}" type="slidenum">
              <a:rPr lang="en-US" smtClean="0"/>
              <a:t>11</a:t>
            </a:fld>
            <a:endParaRPr lang="en-US"/>
          </a:p>
        </p:txBody>
      </p:sp>
    </p:spTree>
    <p:extLst>
      <p:ext uri="{BB962C8B-B14F-4D97-AF65-F5344CB8AC3E}">
        <p14:creationId xmlns:p14="http://schemas.microsoft.com/office/powerpoint/2010/main" val="400747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Unique followers: How do we get the followers from Facebook over to Instagram? </a:t>
            </a:r>
          </a:p>
        </p:txBody>
      </p:sp>
      <p:sp>
        <p:nvSpPr>
          <p:cNvPr id="4" name="Slide Number Placeholder 3"/>
          <p:cNvSpPr>
            <a:spLocks noGrp="1"/>
          </p:cNvSpPr>
          <p:nvPr>
            <p:ph type="sldNum" sz="quarter" idx="5"/>
          </p:nvPr>
        </p:nvSpPr>
        <p:spPr/>
        <p:txBody>
          <a:bodyPr/>
          <a:lstStyle/>
          <a:p>
            <a:fld id="{C739A33B-BD72-7D48-8D07-041F2404EB28}" type="slidenum">
              <a:rPr lang="en-US" smtClean="0"/>
              <a:t>12</a:t>
            </a:fld>
            <a:endParaRPr lang="en-US"/>
          </a:p>
        </p:txBody>
      </p:sp>
    </p:spTree>
    <p:extLst>
      <p:ext uri="{BB962C8B-B14F-4D97-AF65-F5344CB8AC3E}">
        <p14:creationId xmlns:p14="http://schemas.microsoft.com/office/powerpoint/2010/main" val="1204293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Significantly the post with the most interactions on both platforms  - Facebook gained more reaction and reach though, </a:t>
            </a:r>
          </a:p>
        </p:txBody>
      </p:sp>
      <p:sp>
        <p:nvSpPr>
          <p:cNvPr id="4" name="Slide Number Placeholder 3"/>
          <p:cNvSpPr>
            <a:spLocks noGrp="1"/>
          </p:cNvSpPr>
          <p:nvPr>
            <p:ph type="sldNum" sz="quarter" idx="5"/>
          </p:nvPr>
        </p:nvSpPr>
        <p:spPr/>
        <p:txBody>
          <a:bodyPr/>
          <a:lstStyle/>
          <a:p>
            <a:fld id="{C739A33B-BD72-7D48-8D07-041F2404EB28}" type="slidenum">
              <a:rPr lang="en-US" smtClean="0"/>
              <a:t>13</a:t>
            </a:fld>
            <a:endParaRPr lang="en-US"/>
          </a:p>
        </p:txBody>
      </p:sp>
    </p:spTree>
    <p:extLst>
      <p:ext uri="{BB962C8B-B14F-4D97-AF65-F5344CB8AC3E}">
        <p14:creationId xmlns:p14="http://schemas.microsoft.com/office/powerpoint/2010/main" val="697452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39A33B-BD72-7D48-8D07-041F2404EB28}" type="slidenum">
              <a:rPr lang="en-US" smtClean="0"/>
              <a:t>14</a:t>
            </a:fld>
            <a:endParaRPr lang="en-US"/>
          </a:p>
        </p:txBody>
      </p:sp>
    </p:spTree>
    <p:extLst>
      <p:ext uri="{BB962C8B-B14F-4D97-AF65-F5344CB8AC3E}">
        <p14:creationId xmlns:p14="http://schemas.microsoft.com/office/powerpoint/2010/main" val="459839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39A33B-BD72-7D48-8D07-041F2404EB28}" type="slidenum">
              <a:rPr lang="en-US" smtClean="0"/>
              <a:t>22</a:t>
            </a:fld>
            <a:endParaRPr lang="en-US"/>
          </a:p>
        </p:txBody>
      </p:sp>
    </p:spTree>
    <p:extLst>
      <p:ext uri="{BB962C8B-B14F-4D97-AF65-F5344CB8AC3E}">
        <p14:creationId xmlns:p14="http://schemas.microsoft.com/office/powerpoint/2010/main" val="130139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EBD4C-1484-8544-81F9-71D9CD55ADD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B3E30B0-E2EA-C741-B25A-A9298D2885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E21A4E4-61D8-6347-830B-6D33807815A8}"/>
              </a:ext>
            </a:extLst>
          </p:cNvPr>
          <p:cNvSpPr>
            <a:spLocks noGrp="1"/>
          </p:cNvSpPr>
          <p:nvPr>
            <p:ph type="dt" sz="half" idx="10"/>
          </p:nvPr>
        </p:nvSpPr>
        <p:spPr/>
        <p:txBody>
          <a:bodyPr/>
          <a:lstStyle/>
          <a:p>
            <a:fld id="{3629145B-4D0E-E64E-A0C1-1BDF58B891C9}" type="datetimeFigureOut">
              <a:rPr lang="en-US" smtClean="0"/>
              <a:t>9/13/2021</a:t>
            </a:fld>
            <a:endParaRPr lang="en-US"/>
          </a:p>
        </p:txBody>
      </p:sp>
      <p:sp>
        <p:nvSpPr>
          <p:cNvPr id="5" name="Footer Placeholder 4">
            <a:extLst>
              <a:ext uri="{FF2B5EF4-FFF2-40B4-BE49-F238E27FC236}">
                <a16:creationId xmlns:a16="http://schemas.microsoft.com/office/drawing/2014/main" id="{F7C4D725-0E76-944C-80C1-0CE4032709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A044D-4E4A-264F-8FB8-85725B94FCF1}"/>
              </a:ext>
            </a:extLst>
          </p:cNvPr>
          <p:cNvSpPr>
            <a:spLocks noGrp="1"/>
          </p:cNvSpPr>
          <p:nvPr>
            <p:ph type="sldNum" sz="quarter" idx="12"/>
          </p:nvPr>
        </p:nvSpPr>
        <p:spPr/>
        <p:txBody>
          <a:bodyPr/>
          <a:lstStyle/>
          <a:p>
            <a:fld id="{D7E8F071-9B39-0443-BBA6-AC57A3A27B51}" type="slidenum">
              <a:rPr lang="en-US" smtClean="0"/>
              <a:t>‹#›</a:t>
            </a:fld>
            <a:endParaRPr lang="en-US"/>
          </a:p>
        </p:txBody>
      </p:sp>
    </p:spTree>
    <p:extLst>
      <p:ext uri="{BB962C8B-B14F-4D97-AF65-F5344CB8AC3E}">
        <p14:creationId xmlns:p14="http://schemas.microsoft.com/office/powerpoint/2010/main" val="2121934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D3D2F-1421-934F-88CA-A90471E9586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80B6F75-28FC-C244-9C16-1697E55A381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50DF695-2B6D-F943-98DB-1B3F16E2BB70}"/>
              </a:ext>
            </a:extLst>
          </p:cNvPr>
          <p:cNvSpPr>
            <a:spLocks noGrp="1"/>
          </p:cNvSpPr>
          <p:nvPr>
            <p:ph type="dt" sz="half" idx="10"/>
          </p:nvPr>
        </p:nvSpPr>
        <p:spPr/>
        <p:txBody>
          <a:bodyPr/>
          <a:lstStyle/>
          <a:p>
            <a:fld id="{3629145B-4D0E-E64E-A0C1-1BDF58B891C9}" type="datetimeFigureOut">
              <a:rPr lang="en-US" smtClean="0"/>
              <a:t>9/13/2021</a:t>
            </a:fld>
            <a:endParaRPr lang="en-US"/>
          </a:p>
        </p:txBody>
      </p:sp>
      <p:sp>
        <p:nvSpPr>
          <p:cNvPr id="5" name="Footer Placeholder 4">
            <a:extLst>
              <a:ext uri="{FF2B5EF4-FFF2-40B4-BE49-F238E27FC236}">
                <a16:creationId xmlns:a16="http://schemas.microsoft.com/office/drawing/2014/main" id="{32B93359-D8DD-EC4B-8B1A-82DD8EDAED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BA23C7-4D90-D748-8D7D-FA4EF19CF294}"/>
              </a:ext>
            </a:extLst>
          </p:cNvPr>
          <p:cNvSpPr>
            <a:spLocks noGrp="1"/>
          </p:cNvSpPr>
          <p:nvPr>
            <p:ph type="sldNum" sz="quarter" idx="12"/>
          </p:nvPr>
        </p:nvSpPr>
        <p:spPr/>
        <p:txBody>
          <a:bodyPr/>
          <a:lstStyle/>
          <a:p>
            <a:fld id="{D7E8F071-9B39-0443-BBA6-AC57A3A27B51}" type="slidenum">
              <a:rPr lang="en-US" smtClean="0"/>
              <a:t>‹#›</a:t>
            </a:fld>
            <a:endParaRPr lang="en-US"/>
          </a:p>
        </p:txBody>
      </p:sp>
    </p:spTree>
    <p:extLst>
      <p:ext uri="{BB962C8B-B14F-4D97-AF65-F5344CB8AC3E}">
        <p14:creationId xmlns:p14="http://schemas.microsoft.com/office/powerpoint/2010/main" val="53721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18780A-3CAD-824C-8B19-C7D5E292216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8614582-2343-774E-86CF-5ED7585A060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15E9BF6-B953-8A40-B46A-BC8A486256F4}"/>
              </a:ext>
            </a:extLst>
          </p:cNvPr>
          <p:cNvSpPr>
            <a:spLocks noGrp="1"/>
          </p:cNvSpPr>
          <p:nvPr>
            <p:ph type="dt" sz="half" idx="10"/>
          </p:nvPr>
        </p:nvSpPr>
        <p:spPr/>
        <p:txBody>
          <a:bodyPr/>
          <a:lstStyle/>
          <a:p>
            <a:fld id="{3629145B-4D0E-E64E-A0C1-1BDF58B891C9}" type="datetimeFigureOut">
              <a:rPr lang="en-US" smtClean="0"/>
              <a:t>9/13/2021</a:t>
            </a:fld>
            <a:endParaRPr lang="en-US"/>
          </a:p>
        </p:txBody>
      </p:sp>
      <p:sp>
        <p:nvSpPr>
          <p:cNvPr id="5" name="Footer Placeholder 4">
            <a:extLst>
              <a:ext uri="{FF2B5EF4-FFF2-40B4-BE49-F238E27FC236}">
                <a16:creationId xmlns:a16="http://schemas.microsoft.com/office/drawing/2014/main" id="{3944A770-FCB4-704D-88D6-C310790CED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63E00B-6DA3-7744-9FD9-E59950F40921}"/>
              </a:ext>
            </a:extLst>
          </p:cNvPr>
          <p:cNvSpPr>
            <a:spLocks noGrp="1"/>
          </p:cNvSpPr>
          <p:nvPr>
            <p:ph type="sldNum" sz="quarter" idx="12"/>
          </p:nvPr>
        </p:nvSpPr>
        <p:spPr/>
        <p:txBody>
          <a:bodyPr/>
          <a:lstStyle/>
          <a:p>
            <a:fld id="{D7E8F071-9B39-0443-BBA6-AC57A3A27B51}" type="slidenum">
              <a:rPr lang="en-US" smtClean="0"/>
              <a:t>‹#›</a:t>
            </a:fld>
            <a:endParaRPr lang="en-US"/>
          </a:p>
        </p:txBody>
      </p:sp>
    </p:spTree>
    <p:extLst>
      <p:ext uri="{BB962C8B-B14F-4D97-AF65-F5344CB8AC3E}">
        <p14:creationId xmlns:p14="http://schemas.microsoft.com/office/powerpoint/2010/main" val="2188594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F809E-BF16-0646-986D-FFC23B49673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E161B56-7640-A74D-BF07-09E80677834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8099E0-6B2A-BA4A-99C7-1C926E57F504}"/>
              </a:ext>
            </a:extLst>
          </p:cNvPr>
          <p:cNvSpPr>
            <a:spLocks noGrp="1"/>
          </p:cNvSpPr>
          <p:nvPr>
            <p:ph type="dt" sz="half" idx="10"/>
          </p:nvPr>
        </p:nvSpPr>
        <p:spPr/>
        <p:txBody>
          <a:bodyPr/>
          <a:lstStyle/>
          <a:p>
            <a:fld id="{3629145B-4D0E-E64E-A0C1-1BDF58B891C9}" type="datetimeFigureOut">
              <a:rPr lang="en-US" smtClean="0"/>
              <a:t>9/13/2021</a:t>
            </a:fld>
            <a:endParaRPr lang="en-US"/>
          </a:p>
        </p:txBody>
      </p:sp>
      <p:sp>
        <p:nvSpPr>
          <p:cNvPr id="5" name="Footer Placeholder 4">
            <a:extLst>
              <a:ext uri="{FF2B5EF4-FFF2-40B4-BE49-F238E27FC236}">
                <a16:creationId xmlns:a16="http://schemas.microsoft.com/office/drawing/2014/main" id="{C3E24BAB-3F8E-714C-9D9C-4F3F29798E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AD89A4-E7FA-674C-A5E6-027788C7A7FD}"/>
              </a:ext>
            </a:extLst>
          </p:cNvPr>
          <p:cNvSpPr>
            <a:spLocks noGrp="1"/>
          </p:cNvSpPr>
          <p:nvPr>
            <p:ph type="sldNum" sz="quarter" idx="12"/>
          </p:nvPr>
        </p:nvSpPr>
        <p:spPr/>
        <p:txBody>
          <a:bodyPr/>
          <a:lstStyle/>
          <a:p>
            <a:fld id="{D7E8F071-9B39-0443-BBA6-AC57A3A27B51}" type="slidenum">
              <a:rPr lang="en-US" smtClean="0"/>
              <a:t>‹#›</a:t>
            </a:fld>
            <a:endParaRPr lang="en-US"/>
          </a:p>
        </p:txBody>
      </p:sp>
    </p:spTree>
    <p:extLst>
      <p:ext uri="{BB962C8B-B14F-4D97-AF65-F5344CB8AC3E}">
        <p14:creationId xmlns:p14="http://schemas.microsoft.com/office/powerpoint/2010/main" val="1930389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9EB28-3D90-CD4D-9D7C-040AD5F62E1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2F0D34F-64B2-834C-907A-A8D8BD472C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F1C15D1-9460-8F46-8BEC-4432934566B2}"/>
              </a:ext>
            </a:extLst>
          </p:cNvPr>
          <p:cNvSpPr>
            <a:spLocks noGrp="1"/>
          </p:cNvSpPr>
          <p:nvPr>
            <p:ph type="dt" sz="half" idx="10"/>
          </p:nvPr>
        </p:nvSpPr>
        <p:spPr/>
        <p:txBody>
          <a:bodyPr/>
          <a:lstStyle/>
          <a:p>
            <a:fld id="{3629145B-4D0E-E64E-A0C1-1BDF58B891C9}" type="datetimeFigureOut">
              <a:rPr lang="en-US" smtClean="0"/>
              <a:t>9/13/2021</a:t>
            </a:fld>
            <a:endParaRPr lang="en-US"/>
          </a:p>
        </p:txBody>
      </p:sp>
      <p:sp>
        <p:nvSpPr>
          <p:cNvPr id="5" name="Footer Placeholder 4">
            <a:extLst>
              <a:ext uri="{FF2B5EF4-FFF2-40B4-BE49-F238E27FC236}">
                <a16:creationId xmlns:a16="http://schemas.microsoft.com/office/drawing/2014/main" id="{00D91D2A-EAC6-724E-AB0A-2A18B91579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86FF6C-EB00-A443-AD33-B902EB45BFE8}"/>
              </a:ext>
            </a:extLst>
          </p:cNvPr>
          <p:cNvSpPr>
            <a:spLocks noGrp="1"/>
          </p:cNvSpPr>
          <p:nvPr>
            <p:ph type="sldNum" sz="quarter" idx="12"/>
          </p:nvPr>
        </p:nvSpPr>
        <p:spPr/>
        <p:txBody>
          <a:bodyPr/>
          <a:lstStyle/>
          <a:p>
            <a:fld id="{D7E8F071-9B39-0443-BBA6-AC57A3A27B51}" type="slidenum">
              <a:rPr lang="en-US" smtClean="0"/>
              <a:t>‹#›</a:t>
            </a:fld>
            <a:endParaRPr lang="en-US"/>
          </a:p>
        </p:txBody>
      </p:sp>
    </p:spTree>
    <p:extLst>
      <p:ext uri="{BB962C8B-B14F-4D97-AF65-F5344CB8AC3E}">
        <p14:creationId xmlns:p14="http://schemas.microsoft.com/office/powerpoint/2010/main" val="1260032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CB384-34C1-AC49-A492-A0C9DD8432B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80134D6-618A-A346-9082-77F469C64ED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E8D498D-F6F9-4544-9FF1-A4A2ABD1F72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1BB92B2-63D3-D747-A982-EADFC40B33D3}"/>
              </a:ext>
            </a:extLst>
          </p:cNvPr>
          <p:cNvSpPr>
            <a:spLocks noGrp="1"/>
          </p:cNvSpPr>
          <p:nvPr>
            <p:ph type="dt" sz="half" idx="10"/>
          </p:nvPr>
        </p:nvSpPr>
        <p:spPr/>
        <p:txBody>
          <a:bodyPr/>
          <a:lstStyle/>
          <a:p>
            <a:fld id="{3629145B-4D0E-E64E-A0C1-1BDF58B891C9}" type="datetimeFigureOut">
              <a:rPr lang="en-US" smtClean="0"/>
              <a:t>9/13/2021</a:t>
            </a:fld>
            <a:endParaRPr lang="en-US"/>
          </a:p>
        </p:txBody>
      </p:sp>
      <p:sp>
        <p:nvSpPr>
          <p:cNvPr id="6" name="Footer Placeholder 5">
            <a:extLst>
              <a:ext uri="{FF2B5EF4-FFF2-40B4-BE49-F238E27FC236}">
                <a16:creationId xmlns:a16="http://schemas.microsoft.com/office/drawing/2014/main" id="{6494EC1B-F41D-0440-964D-5215BD2ABC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EB5190-E5CF-0048-8CBE-FE8CAE57FC7D}"/>
              </a:ext>
            </a:extLst>
          </p:cNvPr>
          <p:cNvSpPr>
            <a:spLocks noGrp="1"/>
          </p:cNvSpPr>
          <p:nvPr>
            <p:ph type="sldNum" sz="quarter" idx="12"/>
          </p:nvPr>
        </p:nvSpPr>
        <p:spPr/>
        <p:txBody>
          <a:bodyPr/>
          <a:lstStyle/>
          <a:p>
            <a:fld id="{D7E8F071-9B39-0443-BBA6-AC57A3A27B51}" type="slidenum">
              <a:rPr lang="en-US" smtClean="0"/>
              <a:t>‹#›</a:t>
            </a:fld>
            <a:endParaRPr lang="en-US"/>
          </a:p>
        </p:txBody>
      </p:sp>
    </p:spTree>
    <p:extLst>
      <p:ext uri="{BB962C8B-B14F-4D97-AF65-F5344CB8AC3E}">
        <p14:creationId xmlns:p14="http://schemas.microsoft.com/office/powerpoint/2010/main" val="1643589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8CF31-1E8E-224B-BF56-523BDD0A0B1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8F3FEA0-52C9-8D48-A7BE-0AA45D7E91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BB1213A-240C-BA46-AA4E-67BB2BCDA55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46BAE9F-7FB3-3442-99B8-387119B5E7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3F6CFA6-C16C-5045-BB49-B8D9D726DE8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149E81E-57A4-F042-B508-004DA4CDEA46}"/>
              </a:ext>
            </a:extLst>
          </p:cNvPr>
          <p:cNvSpPr>
            <a:spLocks noGrp="1"/>
          </p:cNvSpPr>
          <p:nvPr>
            <p:ph type="dt" sz="half" idx="10"/>
          </p:nvPr>
        </p:nvSpPr>
        <p:spPr/>
        <p:txBody>
          <a:bodyPr/>
          <a:lstStyle/>
          <a:p>
            <a:fld id="{3629145B-4D0E-E64E-A0C1-1BDF58B891C9}" type="datetimeFigureOut">
              <a:rPr lang="en-US" smtClean="0"/>
              <a:t>9/13/2021</a:t>
            </a:fld>
            <a:endParaRPr lang="en-US"/>
          </a:p>
        </p:txBody>
      </p:sp>
      <p:sp>
        <p:nvSpPr>
          <p:cNvPr id="8" name="Footer Placeholder 7">
            <a:extLst>
              <a:ext uri="{FF2B5EF4-FFF2-40B4-BE49-F238E27FC236}">
                <a16:creationId xmlns:a16="http://schemas.microsoft.com/office/drawing/2014/main" id="{B9B824FA-1355-E34C-BF9C-CB1ABF272F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DE2E07-3CD2-3949-AEAE-59148D200E8A}"/>
              </a:ext>
            </a:extLst>
          </p:cNvPr>
          <p:cNvSpPr>
            <a:spLocks noGrp="1"/>
          </p:cNvSpPr>
          <p:nvPr>
            <p:ph type="sldNum" sz="quarter" idx="12"/>
          </p:nvPr>
        </p:nvSpPr>
        <p:spPr/>
        <p:txBody>
          <a:bodyPr/>
          <a:lstStyle/>
          <a:p>
            <a:fld id="{D7E8F071-9B39-0443-BBA6-AC57A3A27B51}" type="slidenum">
              <a:rPr lang="en-US" smtClean="0"/>
              <a:t>‹#›</a:t>
            </a:fld>
            <a:endParaRPr lang="en-US"/>
          </a:p>
        </p:txBody>
      </p:sp>
    </p:spTree>
    <p:extLst>
      <p:ext uri="{BB962C8B-B14F-4D97-AF65-F5344CB8AC3E}">
        <p14:creationId xmlns:p14="http://schemas.microsoft.com/office/powerpoint/2010/main" val="2851128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59A74-C225-6241-9249-2504402C88E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9A43E5A-1831-FC49-88B2-3B3592094B6B}"/>
              </a:ext>
            </a:extLst>
          </p:cNvPr>
          <p:cNvSpPr>
            <a:spLocks noGrp="1"/>
          </p:cNvSpPr>
          <p:nvPr>
            <p:ph type="dt" sz="half" idx="10"/>
          </p:nvPr>
        </p:nvSpPr>
        <p:spPr/>
        <p:txBody>
          <a:bodyPr/>
          <a:lstStyle/>
          <a:p>
            <a:fld id="{3629145B-4D0E-E64E-A0C1-1BDF58B891C9}" type="datetimeFigureOut">
              <a:rPr lang="en-US" smtClean="0"/>
              <a:t>9/13/2021</a:t>
            </a:fld>
            <a:endParaRPr lang="en-US"/>
          </a:p>
        </p:txBody>
      </p:sp>
      <p:sp>
        <p:nvSpPr>
          <p:cNvPr id="4" name="Footer Placeholder 3">
            <a:extLst>
              <a:ext uri="{FF2B5EF4-FFF2-40B4-BE49-F238E27FC236}">
                <a16:creationId xmlns:a16="http://schemas.microsoft.com/office/drawing/2014/main" id="{B971C903-5B48-EF4F-9408-24FA10F584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9032F7-A250-C14F-BD56-B9B0F92F16B0}"/>
              </a:ext>
            </a:extLst>
          </p:cNvPr>
          <p:cNvSpPr>
            <a:spLocks noGrp="1"/>
          </p:cNvSpPr>
          <p:nvPr>
            <p:ph type="sldNum" sz="quarter" idx="12"/>
          </p:nvPr>
        </p:nvSpPr>
        <p:spPr/>
        <p:txBody>
          <a:bodyPr/>
          <a:lstStyle/>
          <a:p>
            <a:fld id="{D7E8F071-9B39-0443-BBA6-AC57A3A27B51}" type="slidenum">
              <a:rPr lang="en-US" smtClean="0"/>
              <a:t>‹#›</a:t>
            </a:fld>
            <a:endParaRPr lang="en-US"/>
          </a:p>
        </p:txBody>
      </p:sp>
    </p:spTree>
    <p:extLst>
      <p:ext uri="{BB962C8B-B14F-4D97-AF65-F5344CB8AC3E}">
        <p14:creationId xmlns:p14="http://schemas.microsoft.com/office/powerpoint/2010/main" val="1118615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78E7BB-448F-B64E-9F69-CEA5958F7401}"/>
              </a:ext>
            </a:extLst>
          </p:cNvPr>
          <p:cNvSpPr>
            <a:spLocks noGrp="1"/>
          </p:cNvSpPr>
          <p:nvPr>
            <p:ph type="dt" sz="half" idx="10"/>
          </p:nvPr>
        </p:nvSpPr>
        <p:spPr/>
        <p:txBody>
          <a:bodyPr/>
          <a:lstStyle/>
          <a:p>
            <a:fld id="{3629145B-4D0E-E64E-A0C1-1BDF58B891C9}" type="datetimeFigureOut">
              <a:rPr lang="en-US" smtClean="0"/>
              <a:t>9/13/2021</a:t>
            </a:fld>
            <a:endParaRPr lang="en-US"/>
          </a:p>
        </p:txBody>
      </p:sp>
      <p:sp>
        <p:nvSpPr>
          <p:cNvPr id="3" name="Footer Placeholder 2">
            <a:extLst>
              <a:ext uri="{FF2B5EF4-FFF2-40B4-BE49-F238E27FC236}">
                <a16:creationId xmlns:a16="http://schemas.microsoft.com/office/drawing/2014/main" id="{87C0C5E6-AC49-B945-9003-08AEF3641A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C1A2DD-2FB5-B044-A41C-E1B8B1AF7775}"/>
              </a:ext>
            </a:extLst>
          </p:cNvPr>
          <p:cNvSpPr>
            <a:spLocks noGrp="1"/>
          </p:cNvSpPr>
          <p:nvPr>
            <p:ph type="sldNum" sz="quarter" idx="12"/>
          </p:nvPr>
        </p:nvSpPr>
        <p:spPr/>
        <p:txBody>
          <a:bodyPr/>
          <a:lstStyle/>
          <a:p>
            <a:fld id="{D7E8F071-9B39-0443-BBA6-AC57A3A27B51}" type="slidenum">
              <a:rPr lang="en-US" smtClean="0"/>
              <a:t>‹#›</a:t>
            </a:fld>
            <a:endParaRPr lang="en-US"/>
          </a:p>
        </p:txBody>
      </p:sp>
    </p:spTree>
    <p:extLst>
      <p:ext uri="{BB962C8B-B14F-4D97-AF65-F5344CB8AC3E}">
        <p14:creationId xmlns:p14="http://schemas.microsoft.com/office/powerpoint/2010/main" val="3132671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DE1B3-DB51-6F42-8EB9-89A6535F69A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F81AE95-E56B-7F41-B9C4-AAEAD03FA8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2F2D24B-00B2-054E-9556-D10F51EA6E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5B9A864-538F-F549-855A-A6F3F82E2CC6}"/>
              </a:ext>
            </a:extLst>
          </p:cNvPr>
          <p:cNvSpPr>
            <a:spLocks noGrp="1"/>
          </p:cNvSpPr>
          <p:nvPr>
            <p:ph type="dt" sz="half" idx="10"/>
          </p:nvPr>
        </p:nvSpPr>
        <p:spPr/>
        <p:txBody>
          <a:bodyPr/>
          <a:lstStyle/>
          <a:p>
            <a:fld id="{3629145B-4D0E-E64E-A0C1-1BDF58B891C9}" type="datetimeFigureOut">
              <a:rPr lang="en-US" smtClean="0"/>
              <a:t>9/13/2021</a:t>
            </a:fld>
            <a:endParaRPr lang="en-US"/>
          </a:p>
        </p:txBody>
      </p:sp>
      <p:sp>
        <p:nvSpPr>
          <p:cNvPr id="6" name="Footer Placeholder 5">
            <a:extLst>
              <a:ext uri="{FF2B5EF4-FFF2-40B4-BE49-F238E27FC236}">
                <a16:creationId xmlns:a16="http://schemas.microsoft.com/office/drawing/2014/main" id="{06CFB84E-DC86-8D42-B34D-B2E42EDD86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C6F111-B186-4246-9802-954FCE64392C}"/>
              </a:ext>
            </a:extLst>
          </p:cNvPr>
          <p:cNvSpPr>
            <a:spLocks noGrp="1"/>
          </p:cNvSpPr>
          <p:nvPr>
            <p:ph type="sldNum" sz="quarter" idx="12"/>
          </p:nvPr>
        </p:nvSpPr>
        <p:spPr/>
        <p:txBody>
          <a:bodyPr/>
          <a:lstStyle/>
          <a:p>
            <a:fld id="{D7E8F071-9B39-0443-BBA6-AC57A3A27B51}" type="slidenum">
              <a:rPr lang="en-US" smtClean="0"/>
              <a:t>‹#›</a:t>
            </a:fld>
            <a:endParaRPr lang="en-US"/>
          </a:p>
        </p:txBody>
      </p:sp>
    </p:spTree>
    <p:extLst>
      <p:ext uri="{BB962C8B-B14F-4D97-AF65-F5344CB8AC3E}">
        <p14:creationId xmlns:p14="http://schemas.microsoft.com/office/powerpoint/2010/main" val="3847455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5DE1D-88B3-7B44-A709-DCF8B141919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D3CB836-4BEE-1443-BAB2-803AD67ED1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6D87B2-6CD1-254B-9939-8A447FAD9B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CF705B-4DB5-B14E-8A53-C50618FD143E}"/>
              </a:ext>
            </a:extLst>
          </p:cNvPr>
          <p:cNvSpPr>
            <a:spLocks noGrp="1"/>
          </p:cNvSpPr>
          <p:nvPr>
            <p:ph type="dt" sz="half" idx="10"/>
          </p:nvPr>
        </p:nvSpPr>
        <p:spPr/>
        <p:txBody>
          <a:bodyPr/>
          <a:lstStyle/>
          <a:p>
            <a:fld id="{3629145B-4D0E-E64E-A0C1-1BDF58B891C9}" type="datetimeFigureOut">
              <a:rPr lang="en-US" smtClean="0"/>
              <a:t>9/13/2021</a:t>
            </a:fld>
            <a:endParaRPr lang="en-US"/>
          </a:p>
        </p:txBody>
      </p:sp>
      <p:sp>
        <p:nvSpPr>
          <p:cNvPr id="6" name="Footer Placeholder 5">
            <a:extLst>
              <a:ext uri="{FF2B5EF4-FFF2-40B4-BE49-F238E27FC236}">
                <a16:creationId xmlns:a16="http://schemas.microsoft.com/office/drawing/2014/main" id="{79D46D30-9857-2647-8DB4-E903A9CC6B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8BBB95-9BED-D245-A3E4-AD12113454D3}"/>
              </a:ext>
            </a:extLst>
          </p:cNvPr>
          <p:cNvSpPr>
            <a:spLocks noGrp="1"/>
          </p:cNvSpPr>
          <p:nvPr>
            <p:ph type="sldNum" sz="quarter" idx="12"/>
          </p:nvPr>
        </p:nvSpPr>
        <p:spPr/>
        <p:txBody>
          <a:bodyPr/>
          <a:lstStyle/>
          <a:p>
            <a:fld id="{D7E8F071-9B39-0443-BBA6-AC57A3A27B51}" type="slidenum">
              <a:rPr lang="en-US" smtClean="0"/>
              <a:t>‹#›</a:t>
            </a:fld>
            <a:endParaRPr lang="en-US"/>
          </a:p>
        </p:txBody>
      </p:sp>
    </p:spTree>
    <p:extLst>
      <p:ext uri="{BB962C8B-B14F-4D97-AF65-F5344CB8AC3E}">
        <p14:creationId xmlns:p14="http://schemas.microsoft.com/office/powerpoint/2010/main" val="1065507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5E37E7-8859-8648-914F-2FDD43861B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2F86641-DDFB-924D-ADC9-2028DB34C3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84834DE-AEE9-0A48-AFAD-1FE1603B24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29145B-4D0E-E64E-A0C1-1BDF58B891C9}" type="datetimeFigureOut">
              <a:rPr lang="en-US" smtClean="0"/>
              <a:t>9/13/2021</a:t>
            </a:fld>
            <a:endParaRPr lang="en-US"/>
          </a:p>
        </p:txBody>
      </p:sp>
      <p:sp>
        <p:nvSpPr>
          <p:cNvPr id="5" name="Footer Placeholder 4">
            <a:extLst>
              <a:ext uri="{FF2B5EF4-FFF2-40B4-BE49-F238E27FC236}">
                <a16:creationId xmlns:a16="http://schemas.microsoft.com/office/drawing/2014/main" id="{E385DECE-C082-8E49-8075-A5FD9B459B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A6E0D9-5873-8C4D-B8BE-2CDC66DE51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E8F071-9B39-0443-BBA6-AC57A3A27B51}" type="slidenum">
              <a:rPr lang="en-US" smtClean="0"/>
              <a:t>‹#›</a:t>
            </a:fld>
            <a:endParaRPr lang="en-US"/>
          </a:p>
        </p:txBody>
      </p:sp>
    </p:spTree>
    <p:extLst>
      <p:ext uri="{BB962C8B-B14F-4D97-AF65-F5344CB8AC3E}">
        <p14:creationId xmlns:p14="http://schemas.microsoft.com/office/powerpoint/2010/main" val="2656569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blog.iconosquare.com/develop-brand-voice-on-instagram/" TargetMode="External"/><Relationship Id="rId2" Type="http://schemas.openxmlformats.org/officeDocument/2006/relationships/hyperlink" Target="https://knowledge.wharton.upenn.edu/article/how-social-media-is-shaping-political-campaign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A2212-E109-5546-BABF-06AB19EC1B69}"/>
              </a:ext>
            </a:extLst>
          </p:cNvPr>
          <p:cNvSpPr>
            <a:spLocks noGrp="1"/>
          </p:cNvSpPr>
          <p:nvPr>
            <p:ph type="ctrTitle"/>
          </p:nvPr>
        </p:nvSpPr>
        <p:spPr>
          <a:xfrm>
            <a:off x="6413111" y="640081"/>
            <a:ext cx="5138808" cy="3352473"/>
          </a:xfrm>
          <a:noFill/>
        </p:spPr>
        <p:txBody>
          <a:bodyPr>
            <a:normAutofit/>
          </a:bodyPr>
          <a:lstStyle/>
          <a:p>
            <a:r>
              <a:rPr lang="en-US" dirty="0"/>
              <a:t>Social Media Audit </a:t>
            </a:r>
          </a:p>
        </p:txBody>
      </p:sp>
      <p:sp>
        <p:nvSpPr>
          <p:cNvPr id="3" name="Subtitle 2">
            <a:extLst>
              <a:ext uri="{FF2B5EF4-FFF2-40B4-BE49-F238E27FC236}">
                <a16:creationId xmlns:a16="http://schemas.microsoft.com/office/drawing/2014/main" id="{E9689010-2E01-F140-8AFB-1F67BEDBCAC5}"/>
              </a:ext>
            </a:extLst>
          </p:cNvPr>
          <p:cNvSpPr>
            <a:spLocks noGrp="1"/>
          </p:cNvSpPr>
          <p:nvPr>
            <p:ph type="subTitle" idx="1"/>
          </p:nvPr>
        </p:nvSpPr>
        <p:spPr>
          <a:xfrm>
            <a:off x="6413110" y="4157147"/>
            <a:ext cx="5138809" cy="2060774"/>
          </a:xfrm>
          <a:noFill/>
        </p:spPr>
        <p:txBody>
          <a:bodyPr>
            <a:normAutofit/>
          </a:bodyPr>
          <a:lstStyle/>
          <a:p>
            <a:r>
              <a:rPr lang="en-US"/>
              <a:t>James Milligan</a:t>
            </a:r>
            <a:endParaRPr lang="en-US" dirty="0"/>
          </a:p>
        </p:txBody>
      </p:sp>
      <p:sp>
        <p:nvSpPr>
          <p:cNvPr id="10" name="Rectangle 9">
            <a:extLst>
              <a:ext uri="{FF2B5EF4-FFF2-40B4-BE49-F238E27FC236}">
                <a16:creationId xmlns:a16="http://schemas.microsoft.com/office/drawing/2014/main" id="{4913D8DA-B72B-46FB-9E5D-656A0EB0A4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6107584" cy="6861717"/>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26">
            <a:extLst>
              <a:ext uri="{FF2B5EF4-FFF2-40B4-BE49-F238E27FC236}">
                <a16:creationId xmlns:a16="http://schemas.microsoft.com/office/drawing/2014/main" id="{63CDDC8E-3FD0-4545-A664-7661835B4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480917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Magnifying glass">
            <a:extLst>
              <a:ext uri="{FF2B5EF4-FFF2-40B4-BE49-F238E27FC236}">
                <a16:creationId xmlns:a16="http://schemas.microsoft.com/office/drawing/2014/main" id="{76697F3C-0F6A-4EC3-A93A-FDA7FFED425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6500" y="1344157"/>
            <a:ext cx="4169664" cy="4169664"/>
          </a:xfrm>
          <a:prstGeom prst="rect">
            <a:avLst/>
          </a:prstGeom>
          <a:effectLst/>
        </p:spPr>
      </p:pic>
    </p:spTree>
    <p:extLst>
      <p:ext uri="{BB962C8B-B14F-4D97-AF65-F5344CB8AC3E}">
        <p14:creationId xmlns:p14="http://schemas.microsoft.com/office/powerpoint/2010/main" val="132549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36390-2389-F049-901B-CEFCA4A39478}"/>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6000"/>
              <a:t>Analytics: Instagram </a:t>
            </a:r>
          </a:p>
        </p:txBody>
      </p:sp>
      <p:pic>
        <p:nvPicPr>
          <p:cNvPr id="23" name="Picture 22" descr="A screenshot of a computer screen&#10;&#10;Description automatically generated with medium confidence">
            <a:extLst>
              <a:ext uri="{FF2B5EF4-FFF2-40B4-BE49-F238E27FC236}">
                <a16:creationId xmlns:a16="http://schemas.microsoft.com/office/drawing/2014/main" id="{11498DAF-95D0-4245-941F-234A9F79B8D9}"/>
              </a:ext>
            </a:extLst>
          </p:cNvPr>
          <p:cNvPicPr>
            <a:picLocks noChangeAspect="1"/>
          </p:cNvPicPr>
          <p:nvPr/>
        </p:nvPicPr>
        <p:blipFill>
          <a:blip r:embed="rId3"/>
          <a:stretch>
            <a:fillRect/>
          </a:stretch>
        </p:blipFill>
        <p:spPr>
          <a:xfrm>
            <a:off x="904663" y="476573"/>
            <a:ext cx="1840271" cy="3774916"/>
          </a:xfrm>
          <a:prstGeom prst="rect">
            <a:avLst/>
          </a:prstGeom>
        </p:spPr>
      </p:pic>
      <p:pic>
        <p:nvPicPr>
          <p:cNvPr id="27" name="Picture 26" descr="A screenshot of a computer screen&#10;&#10;Description automatically generated with medium confidence">
            <a:extLst>
              <a:ext uri="{FF2B5EF4-FFF2-40B4-BE49-F238E27FC236}">
                <a16:creationId xmlns:a16="http://schemas.microsoft.com/office/drawing/2014/main" id="{A07535E7-B144-1044-B5DF-E8EEBB5F40D6}"/>
              </a:ext>
            </a:extLst>
          </p:cNvPr>
          <p:cNvPicPr>
            <a:picLocks noChangeAspect="1"/>
          </p:cNvPicPr>
          <p:nvPr/>
        </p:nvPicPr>
        <p:blipFill>
          <a:blip r:embed="rId4"/>
          <a:stretch>
            <a:fillRect/>
          </a:stretch>
        </p:blipFill>
        <p:spPr>
          <a:xfrm>
            <a:off x="3751235" y="476573"/>
            <a:ext cx="1840271" cy="3774916"/>
          </a:xfrm>
          <a:prstGeom prst="rect">
            <a:avLst/>
          </a:prstGeom>
        </p:spPr>
      </p:pic>
      <p:pic>
        <p:nvPicPr>
          <p:cNvPr id="21" name="Picture 20" descr="A screenshot of a computer screen&#10;&#10;Description automatically generated with medium confidence">
            <a:extLst>
              <a:ext uri="{FF2B5EF4-FFF2-40B4-BE49-F238E27FC236}">
                <a16:creationId xmlns:a16="http://schemas.microsoft.com/office/drawing/2014/main" id="{1226F7D9-1D2B-3F47-A10D-46BAD1F215CE}"/>
              </a:ext>
            </a:extLst>
          </p:cNvPr>
          <p:cNvPicPr>
            <a:picLocks noChangeAspect="1"/>
          </p:cNvPicPr>
          <p:nvPr/>
        </p:nvPicPr>
        <p:blipFill>
          <a:blip r:embed="rId5"/>
          <a:stretch>
            <a:fillRect/>
          </a:stretch>
        </p:blipFill>
        <p:spPr>
          <a:xfrm>
            <a:off x="6621761" y="476572"/>
            <a:ext cx="1840272" cy="3774917"/>
          </a:xfrm>
          <a:prstGeom prst="rect">
            <a:avLst/>
          </a:prstGeom>
        </p:spPr>
      </p:pic>
      <p:pic>
        <p:nvPicPr>
          <p:cNvPr id="19" name="Content Placeholder 18" descr="A screenshot of a computer screen&#10;&#10;Description automatically generated with medium confidence">
            <a:extLst>
              <a:ext uri="{FF2B5EF4-FFF2-40B4-BE49-F238E27FC236}">
                <a16:creationId xmlns:a16="http://schemas.microsoft.com/office/drawing/2014/main" id="{CC16FC4B-5418-1643-A2D1-3A13AC1C78C9}"/>
              </a:ext>
            </a:extLst>
          </p:cNvPr>
          <p:cNvPicPr>
            <a:picLocks noGrp="1" noChangeAspect="1"/>
          </p:cNvPicPr>
          <p:nvPr>
            <p:ph idx="1"/>
          </p:nvPr>
        </p:nvPicPr>
        <p:blipFill>
          <a:blip r:embed="rId6"/>
          <a:stretch>
            <a:fillRect/>
          </a:stretch>
        </p:blipFill>
        <p:spPr>
          <a:xfrm>
            <a:off x="9444379" y="476573"/>
            <a:ext cx="1840271" cy="3774916"/>
          </a:xfrm>
          <a:prstGeom prst="rect">
            <a:avLst/>
          </a:prstGeom>
        </p:spPr>
      </p:pic>
      <p:cxnSp>
        <p:nvCxnSpPr>
          <p:cNvPr id="42" name="Straight Connector 31">
            <a:extLst>
              <a:ext uri="{FF2B5EF4-FFF2-40B4-BE49-F238E27FC236}">
                <a16:creationId xmlns:a16="http://schemas.microsoft.com/office/drawing/2014/main" id="{8733B210-462D-42A4-BA20-36743BB5E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9AE5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3772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CEF6C2F-9906-4F89-9B4F-598E9F344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2428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1E12CD6-A76F-439F-9C98-C0211D8FD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Chart&#10;&#10;Description automatically generated">
            <a:extLst>
              <a:ext uri="{FF2B5EF4-FFF2-40B4-BE49-F238E27FC236}">
                <a16:creationId xmlns:a16="http://schemas.microsoft.com/office/drawing/2014/main" id="{0190739D-5098-F24A-8546-0356F1C590DB}"/>
              </a:ext>
            </a:extLst>
          </p:cNvPr>
          <p:cNvPicPr>
            <a:picLocks noGrp="1" noChangeAspect="1"/>
          </p:cNvPicPr>
          <p:nvPr>
            <p:ph idx="1"/>
          </p:nvPr>
        </p:nvPicPr>
        <p:blipFill>
          <a:blip r:embed="rId3"/>
          <a:stretch>
            <a:fillRect/>
          </a:stretch>
        </p:blipFill>
        <p:spPr>
          <a:xfrm>
            <a:off x="660400" y="642938"/>
            <a:ext cx="4584700" cy="3275013"/>
          </a:xfrm>
        </p:spPr>
      </p:pic>
      <p:pic>
        <p:nvPicPr>
          <p:cNvPr id="7" name="Picture 6" descr="Chart&#10;&#10;Description automatically generated">
            <a:extLst>
              <a:ext uri="{FF2B5EF4-FFF2-40B4-BE49-F238E27FC236}">
                <a16:creationId xmlns:a16="http://schemas.microsoft.com/office/drawing/2014/main" id="{C06938B8-002E-3F41-8B0C-1A9BA70666D9}"/>
              </a:ext>
            </a:extLst>
          </p:cNvPr>
          <p:cNvPicPr>
            <a:picLocks noChangeAspect="1"/>
          </p:cNvPicPr>
          <p:nvPr/>
        </p:nvPicPr>
        <p:blipFill>
          <a:blip r:embed="rId4"/>
          <a:stretch>
            <a:fillRect/>
          </a:stretch>
        </p:blipFill>
        <p:spPr>
          <a:xfrm>
            <a:off x="5319713" y="642938"/>
            <a:ext cx="4584700" cy="3275013"/>
          </a:xfrm>
          <a:prstGeom prst="rect">
            <a:avLst/>
          </a:prstGeom>
        </p:spPr>
      </p:pic>
      <p:pic>
        <p:nvPicPr>
          <p:cNvPr id="9" name="Picture 8" descr="Graphical user interface&#10;&#10;Description automatically generated">
            <a:extLst>
              <a:ext uri="{FF2B5EF4-FFF2-40B4-BE49-F238E27FC236}">
                <a16:creationId xmlns:a16="http://schemas.microsoft.com/office/drawing/2014/main" id="{6289C9D9-DB88-3848-AEDB-24DFFF2E3D97}"/>
              </a:ext>
            </a:extLst>
          </p:cNvPr>
          <p:cNvPicPr>
            <a:picLocks noChangeAspect="1"/>
          </p:cNvPicPr>
          <p:nvPr/>
        </p:nvPicPr>
        <p:blipFill>
          <a:blip r:embed="rId5"/>
          <a:stretch>
            <a:fillRect/>
          </a:stretch>
        </p:blipFill>
        <p:spPr>
          <a:xfrm>
            <a:off x="9979025" y="642938"/>
            <a:ext cx="1562100" cy="3275013"/>
          </a:xfrm>
          <a:prstGeom prst="rect">
            <a:avLst/>
          </a:prstGeom>
        </p:spPr>
      </p:pic>
      <p:sp>
        <p:nvSpPr>
          <p:cNvPr id="2" name="Title 1">
            <a:extLst>
              <a:ext uri="{FF2B5EF4-FFF2-40B4-BE49-F238E27FC236}">
                <a16:creationId xmlns:a16="http://schemas.microsoft.com/office/drawing/2014/main" id="{D0140047-8667-FE41-8715-E104929FBCE3}"/>
              </a:ext>
            </a:extLst>
          </p:cNvPr>
          <p:cNvSpPr>
            <a:spLocks noGrp="1"/>
          </p:cNvSpPr>
          <p:nvPr>
            <p:ph type="title"/>
          </p:nvPr>
        </p:nvSpPr>
        <p:spPr>
          <a:xfrm>
            <a:off x="838200" y="4636802"/>
            <a:ext cx="10515600" cy="1325563"/>
          </a:xfrm>
        </p:spPr>
        <p:txBody>
          <a:bodyPr vert="horz" lIns="91440" tIns="45720" rIns="91440" bIns="45720" rtlCol="0" anchor="ctr">
            <a:normAutofit/>
          </a:bodyPr>
          <a:lstStyle/>
          <a:p>
            <a:pPr algn="ctr"/>
            <a:r>
              <a:rPr lang="en-US" kern="1200">
                <a:solidFill>
                  <a:schemeClr val="tx1"/>
                </a:solidFill>
                <a:latin typeface="+mj-lt"/>
                <a:ea typeface="+mj-ea"/>
                <a:cs typeface="+mj-cs"/>
              </a:rPr>
              <a:t>Analytics: Instagram </a:t>
            </a:r>
          </a:p>
        </p:txBody>
      </p:sp>
    </p:spTree>
    <p:extLst>
      <p:ext uri="{BB962C8B-B14F-4D97-AF65-F5344CB8AC3E}">
        <p14:creationId xmlns:p14="http://schemas.microsoft.com/office/powerpoint/2010/main" val="4144931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69F0E-7BB3-A940-B7C2-8F0BC88CF7E3}"/>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6000"/>
              <a:t>Analytics: Facebook </a:t>
            </a:r>
          </a:p>
        </p:txBody>
      </p:sp>
      <p:pic>
        <p:nvPicPr>
          <p:cNvPr id="9" name="Picture 8" descr="Graphical user interface&#10;&#10;Description automatically generated with medium confidence">
            <a:extLst>
              <a:ext uri="{FF2B5EF4-FFF2-40B4-BE49-F238E27FC236}">
                <a16:creationId xmlns:a16="http://schemas.microsoft.com/office/drawing/2014/main" id="{8D7A8B12-726A-AD43-BFD4-6A5EB2E8CD93}"/>
              </a:ext>
            </a:extLst>
          </p:cNvPr>
          <p:cNvPicPr>
            <a:picLocks noChangeAspect="1"/>
          </p:cNvPicPr>
          <p:nvPr/>
        </p:nvPicPr>
        <p:blipFill>
          <a:blip r:embed="rId3"/>
          <a:stretch>
            <a:fillRect/>
          </a:stretch>
        </p:blipFill>
        <p:spPr>
          <a:xfrm>
            <a:off x="1362286" y="487838"/>
            <a:ext cx="2153074" cy="4394031"/>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98C7422E-B170-7F4A-BE78-D300D2B7939B}"/>
              </a:ext>
            </a:extLst>
          </p:cNvPr>
          <p:cNvPicPr>
            <a:picLocks noChangeAspect="1"/>
          </p:cNvPicPr>
          <p:nvPr/>
        </p:nvPicPr>
        <p:blipFill>
          <a:blip r:embed="rId4"/>
          <a:stretch>
            <a:fillRect/>
          </a:stretch>
        </p:blipFill>
        <p:spPr>
          <a:xfrm>
            <a:off x="4873222" y="465306"/>
            <a:ext cx="2153074" cy="4416563"/>
          </a:xfrm>
          <a:prstGeom prst="rect">
            <a:avLst/>
          </a:prstGeom>
        </p:spPr>
      </p:pic>
      <p:pic>
        <p:nvPicPr>
          <p:cNvPr id="7" name="Picture 6" descr="Graphical user interface&#10;&#10;Description automatically generated with medium confidence">
            <a:extLst>
              <a:ext uri="{FF2B5EF4-FFF2-40B4-BE49-F238E27FC236}">
                <a16:creationId xmlns:a16="http://schemas.microsoft.com/office/drawing/2014/main" id="{847A6DD0-F3D1-0640-9C04-E43C73C05149}"/>
              </a:ext>
            </a:extLst>
          </p:cNvPr>
          <p:cNvPicPr>
            <a:picLocks noChangeAspect="1"/>
          </p:cNvPicPr>
          <p:nvPr/>
        </p:nvPicPr>
        <p:blipFill>
          <a:blip r:embed="rId5"/>
          <a:stretch>
            <a:fillRect/>
          </a:stretch>
        </p:blipFill>
        <p:spPr>
          <a:xfrm>
            <a:off x="8516238" y="622777"/>
            <a:ext cx="2081434" cy="4247827"/>
          </a:xfrm>
          <a:prstGeom prst="rect">
            <a:avLst/>
          </a:prstGeom>
        </p:spPr>
      </p:pic>
      <p:cxnSp>
        <p:nvCxnSpPr>
          <p:cNvPr id="24" name="Straight Connector 15">
            <a:extLst>
              <a:ext uri="{FF2B5EF4-FFF2-40B4-BE49-F238E27FC236}">
                <a16:creationId xmlns:a16="http://schemas.microsoft.com/office/drawing/2014/main" id="{8F880EF2-DF79-4D9D-8F11-E91D48C797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7C51E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8988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video game&#10;&#10;Description automatically generated with medium confidence">
            <a:extLst>
              <a:ext uri="{FF2B5EF4-FFF2-40B4-BE49-F238E27FC236}">
                <a16:creationId xmlns:a16="http://schemas.microsoft.com/office/drawing/2014/main" id="{921D3963-3DA9-1E44-8187-B5AB046AA6F5}"/>
              </a:ext>
            </a:extLst>
          </p:cNvPr>
          <p:cNvPicPr>
            <a:picLocks noGrp="1" noChangeAspect="1"/>
          </p:cNvPicPr>
          <p:nvPr>
            <p:ph idx="1"/>
          </p:nvPr>
        </p:nvPicPr>
        <p:blipFill>
          <a:blip r:embed="rId3"/>
          <a:stretch>
            <a:fillRect/>
          </a:stretch>
        </p:blipFill>
        <p:spPr>
          <a:xfrm>
            <a:off x="5744643" y="639763"/>
            <a:ext cx="2867286" cy="5958392"/>
          </a:xfrm>
        </p:spPr>
      </p:pic>
      <p:pic>
        <p:nvPicPr>
          <p:cNvPr id="7" name="Picture 6" descr="Graphical user interface, text, application&#10;&#10;Description automatically generated">
            <a:extLst>
              <a:ext uri="{FF2B5EF4-FFF2-40B4-BE49-F238E27FC236}">
                <a16:creationId xmlns:a16="http://schemas.microsoft.com/office/drawing/2014/main" id="{1870707F-18BC-0443-98F7-A47818477BE8}"/>
              </a:ext>
            </a:extLst>
          </p:cNvPr>
          <p:cNvPicPr>
            <a:picLocks noChangeAspect="1"/>
          </p:cNvPicPr>
          <p:nvPr/>
        </p:nvPicPr>
        <p:blipFill>
          <a:blip r:embed="rId4"/>
          <a:stretch>
            <a:fillRect/>
          </a:stretch>
        </p:blipFill>
        <p:spPr>
          <a:xfrm>
            <a:off x="8888024" y="625702"/>
            <a:ext cx="2867286" cy="5944331"/>
          </a:xfrm>
          <a:prstGeom prst="rect">
            <a:avLst/>
          </a:prstGeom>
        </p:spPr>
      </p:pic>
      <p:sp>
        <p:nvSpPr>
          <p:cNvPr id="2" name="Title 1">
            <a:extLst>
              <a:ext uri="{FF2B5EF4-FFF2-40B4-BE49-F238E27FC236}">
                <a16:creationId xmlns:a16="http://schemas.microsoft.com/office/drawing/2014/main" id="{A423DCFE-69D5-E449-A5A4-C3BE4B771AA5}"/>
              </a:ext>
            </a:extLst>
          </p:cNvPr>
          <p:cNvSpPr>
            <a:spLocks noGrp="1"/>
          </p:cNvSpPr>
          <p:nvPr>
            <p:ph type="title"/>
          </p:nvPr>
        </p:nvSpPr>
        <p:spPr>
          <a:xfrm>
            <a:off x="621629" y="640080"/>
            <a:ext cx="4225290" cy="5578816"/>
          </a:xfrm>
        </p:spPr>
        <p:txBody>
          <a:bodyPr vert="horz" lIns="91440" tIns="45720" rIns="91440" bIns="45720" rtlCol="0" anchor="ctr">
            <a:normAutofit/>
          </a:bodyPr>
          <a:lstStyle/>
          <a:p>
            <a:pPr algn="ctr"/>
            <a:r>
              <a:rPr lang="en-US" kern="1200">
                <a:solidFill>
                  <a:srgbClr val="FFFFFF"/>
                </a:solidFill>
                <a:latin typeface="+mj-lt"/>
                <a:ea typeface="+mj-ea"/>
                <a:cs typeface="+mj-cs"/>
              </a:rPr>
              <a:t>Comparison </a:t>
            </a:r>
          </a:p>
        </p:txBody>
      </p:sp>
    </p:spTree>
    <p:extLst>
      <p:ext uri="{BB962C8B-B14F-4D97-AF65-F5344CB8AC3E}">
        <p14:creationId xmlns:p14="http://schemas.microsoft.com/office/powerpoint/2010/main" val="2822195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3F280C-48B8-B149-8CC6-24F111B422E9}"/>
              </a:ext>
            </a:extLst>
          </p:cNvPr>
          <p:cNvSpPr>
            <a:spLocks noGrp="1"/>
          </p:cNvSpPr>
          <p:nvPr>
            <p:ph type="title"/>
          </p:nvPr>
        </p:nvSpPr>
        <p:spPr>
          <a:xfrm>
            <a:off x="7859437" y="957695"/>
            <a:ext cx="3494362" cy="4930246"/>
          </a:xfrm>
        </p:spPr>
        <p:txBody>
          <a:bodyPr>
            <a:normAutofit/>
          </a:bodyPr>
          <a:lstStyle/>
          <a:p>
            <a:pPr algn="r"/>
            <a:r>
              <a:rPr lang="en-US" dirty="0"/>
              <a:t>Media Studies </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48571" y="2209249"/>
            <a:ext cx="0" cy="2506648"/>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CCF64356-4A36-B349-B0A5-198FB69219AC}"/>
              </a:ext>
            </a:extLst>
          </p:cNvPr>
          <p:cNvSpPr>
            <a:spLocks noGrp="1"/>
          </p:cNvSpPr>
          <p:nvPr>
            <p:ph idx="1"/>
          </p:nvPr>
        </p:nvSpPr>
        <p:spPr>
          <a:xfrm>
            <a:off x="838200" y="744583"/>
            <a:ext cx="6504598" cy="5432380"/>
          </a:xfrm>
        </p:spPr>
        <p:txBody>
          <a:bodyPr>
            <a:normAutofit/>
          </a:bodyPr>
          <a:lstStyle/>
          <a:p>
            <a:pPr marL="0" indent="0">
              <a:buNone/>
            </a:pPr>
            <a:r>
              <a:rPr lang="en-AU" sz="2400" dirty="0"/>
              <a:t>Research on trust can broadly be divided into three main realms: </a:t>
            </a:r>
          </a:p>
          <a:p>
            <a:pPr marL="0" indent="0">
              <a:buNone/>
            </a:pPr>
            <a:endParaRPr lang="en-AU" sz="2400" dirty="0"/>
          </a:p>
          <a:p>
            <a:pPr marL="514350" indent="-514350">
              <a:buAutoNum type="alphaLcPeriod"/>
            </a:pPr>
            <a:r>
              <a:rPr lang="en-AU" sz="2400" dirty="0"/>
              <a:t>Media trust, the degree to which audiences trust or distrusts the media, particularly in the debate about fake news. </a:t>
            </a:r>
          </a:p>
          <a:p>
            <a:pPr marL="514350" indent="-514350">
              <a:buAutoNum type="alphaLcPeriod"/>
            </a:pPr>
            <a:r>
              <a:rPr lang="en-AU" sz="2400" dirty="0"/>
              <a:t>Impact on political trust, the degree to which exposure to various media contents increases or decreases trust in politics and government. </a:t>
            </a:r>
          </a:p>
          <a:p>
            <a:pPr marL="514350" indent="-514350">
              <a:buFont typeface="Arial" panose="020B0604020202020204" pitchFamily="34" charset="0"/>
              <a:buAutoNum type="alphaLcPeriod"/>
            </a:pPr>
            <a:r>
              <a:rPr lang="en-AU" sz="2400" dirty="0"/>
              <a:t>Performed politics, the degree to which politicians come across as authentic and trustworthy in the context of their media performances. </a:t>
            </a:r>
          </a:p>
          <a:p>
            <a:pPr marL="514350" indent="-514350">
              <a:buAutoNum type="alphaLcPeriod"/>
            </a:pPr>
            <a:endParaRPr lang="en-AU" dirty="0"/>
          </a:p>
          <a:p>
            <a:pPr marL="514350" indent="-514350">
              <a:buAutoNum type="alphaLcPeriod"/>
            </a:pPr>
            <a:endParaRPr lang="en-US" dirty="0"/>
          </a:p>
        </p:txBody>
      </p:sp>
    </p:spTree>
    <p:extLst>
      <p:ext uri="{BB962C8B-B14F-4D97-AF65-F5344CB8AC3E}">
        <p14:creationId xmlns:p14="http://schemas.microsoft.com/office/powerpoint/2010/main" val="4064124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0">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EF288E-9709-D041-A823-328029C3C79C}"/>
              </a:ext>
            </a:extLst>
          </p:cNvPr>
          <p:cNvSpPr>
            <a:spLocks noGrp="1"/>
          </p:cNvSpPr>
          <p:nvPr>
            <p:ph type="title"/>
          </p:nvPr>
        </p:nvSpPr>
        <p:spPr>
          <a:xfrm>
            <a:off x="838200" y="963877"/>
            <a:ext cx="3494362" cy="4930246"/>
          </a:xfrm>
        </p:spPr>
        <p:txBody>
          <a:bodyPr>
            <a:normAutofit/>
          </a:bodyPr>
          <a:lstStyle/>
          <a:p>
            <a:pPr algn="r"/>
            <a:r>
              <a:rPr lang="en-US" dirty="0"/>
              <a:t>Where to go now? </a:t>
            </a:r>
          </a:p>
        </p:txBody>
      </p:sp>
      <p:cxnSp>
        <p:nvCxnSpPr>
          <p:cNvPr id="36" name="Straight Connector 32">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03457EB-6428-8145-97FB-E8C3D1C74917}"/>
              </a:ext>
            </a:extLst>
          </p:cNvPr>
          <p:cNvSpPr>
            <a:spLocks noGrp="1"/>
          </p:cNvSpPr>
          <p:nvPr>
            <p:ph idx="1"/>
          </p:nvPr>
        </p:nvSpPr>
        <p:spPr>
          <a:xfrm>
            <a:off x="4976031" y="320040"/>
            <a:ext cx="6377769" cy="6409943"/>
          </a:xfrm>
        </p:spPr>
        <p:txBody>
          <a:bodyPr anchor="ctr">
            <a:normAutofit/>
          </a:bodyPr>
          <a:lstStyle/>
          <a:p>
            <a:pPr marL="0" indent="0">
              <a:buNone/>
            </a:pPr>
            <a:r>
              <a:rPr lang="en-AU" sz="2400" dirty="0"/>
              <a:t>It is said that exposure to online news is positively associated with higher political trust. </a:t>
            </a:r>
          </a:p>
          <a:p>
            <a:pPr marL="0" indent="0">
              <a:buNone/>
            </a:pPr>
            <a:r>
              <a:rPr lang="en-AU" sz="2400" dirty="0"/>
              <a:t>In order to grow James’ social media presence, it would be beneficial to highlight more of his personal, family man side rather than a political agenda.</a:t>
            </a:r>
          </a:p>
          <a:p>
            <a:pPr marL="0" indent="0">
              <a:buNone/>
            </a:pPr>
            <a:r>
              <a:rPr lang="en-AU" sz="2400" dirty="0"/>
              <a:t>Of course, there will be aspects which highlight a political agenda, but it needs to be executed  in a way which can be interpreted by the general public and grown by local news. </a:t>
            </a:r>
          </a:p>
          <a:p>
            <a:endParaRPr lang="en-US" sz="2400" dirty="0"/>
          </a:p>
        </p:txBody>
      </p:sp>
    </p:spTree>
    <p:extLst>
      <p:ext uri="{BB962C8B-B14F-4D97-AF65-F5344CB8AC3E}">
        <p14:creationId xmlns:p14="http://schemas.microsoft.com/office/powerpoint/2010/main" val="1201075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250647-00E0-6046-BEB3-8C5D39BD039D}"/>
              </a:ext>
            </a:extLst>
          </p:cNvPr>
          <p:cNvSpPr>
            <a:spLocks noGrp="1"/>
          </p:cNvSpPr>
          <p:nvPr>
            <p:ph type="title"/>
          </p:nvPr>
        </p:nvSpPr>
        <p:spPr>
          <a:xfrm>
            <a:off x="838200" y="631825"/>
            <a:ext cx="10515600" cy="1325563"/>
          </a:xfrm>
        </p:spPr>
        <p:txBody>
          <a:bodyPr>
            <a:normAutofit/>
          </a:bodyPr>
          <a:lstStyle/>
          <a:p>
            <a:pPr algn="ctr"/>
            <a:r>
              <a:rPr lang="en-US" dirty="0"/>
              <a:t>Implementation  </a:t>
            </a: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76B6DC9-B779-F541-9587-BDDCF147FD97}"/>
              </a:ext>
            </a:extLst>
          </p:cNvPr>
          <p:cNvSpPr>
            <a:spLocks noGrp="1"/>
          </p:cNvSpPr>
          <p:nvPr>
            <p:ph idx="1"/>
          </p:nvPr>
        </p:nvSpPr>
        <p:spPr>
          <a:xfrm>
            <a:off x="838200" y="2100654"/>
            <a:ext cx="10515600" cy="4125515"/>
          </a:xfrm>
        </p:spPr>
        <p:txBody>
          <a:bodyPr>
            <a:normAutofit fontScale="92500" lnSpcReduction="10000"/>
          </a:bodyPr>
          <a:lstStyle/>
          <a:p>
            <a:r>
              <a:rPr lang="en-US" sz="2200" dirty="0"/>
              <a:t>Re-posting of local / Political News stories </a:t>
            </a:r>
          </a:p>
          <a:p>
            <a:pPr lvl="1"/>
            <a:r>
              <a:rPr lang="en-US" sz="2200" dirty="0"/>
              <a:t>Gungahlin Regional News: James does not have to be exclusively apart of, just relevant to the region </a:t>
            </a:r>
          </a:p>
          <a:p>
            <a:r>
              <a:rPr lang="en-US" sz="2200" dirty="0"/>
              <a:t>Call - to- actions of followers enhance engagement </a:t>
            </a:r>
          </a:p>
          <a:p>
            <a:pPr lvl="1"/>
            <a:r>
              <a:rPr lang="en-US" sz="2200" dirty="0"/>
              <a:t>‘Where is your favorite place in Gungahlin?’ </a:t>
            </a:r>
          </a:p>
          <a:p>
            <a:pPr lvl="1"/>
            <a:r>
              <a:rPr lang="en-US" sz="2200" dirty="0"/>
              <a:t>‘Where will James see you today?’ </a:t>
            </a:r>
          </a:p>
          <a:p>
            <a:pPr lvl="1"/>
            <a:r>
              <a:rPr lang="en-US" sz="2200" dirty="0"/>
              <a:t>‘pop down and have a chat!’ </a:t>
            </a:r>
          </a:p>
          <a:p>
            <a:r>
              <a:rPr lang="en-US" sz="2200" dirty="0"/>
              <a:t>Posting of more Op-Ed pieces James has written</a:t>
            </a:r>
          </a:p>
          <a:p>
            <a:pPr lvl="1"/>
            <a:r>
              <a:rPr lang="en-US" sz="2200" dirty="0"/>
              <a:t>Allows audiences to level with James’ opinion as well as his political opinion</a:t>
            </a:r>
          </a:p>
          <a:p>
            <a:r>
              <a:rPr lang="en-US" sz="2200" dirty="0"/>
              <a:t>Use of more tailored and specific hashtags</a:t>
            </a:r>
          </a:p>
          <a:p>
            <a:pPr lvl="1"/>
            <a:r>
              <a:rPr lang="en-US" sz="2200" dirty="0"/>
              <a:t>Hashtags are used to reach a broader audience, by being consistent with hashtags an audience can affiliate that tag, with your brand</a:t>
            </a:r>
          </a:p>
          <a:p>
            <a:pPr lvl="1"/>
            <a:r>
              <a:rPr lang="en-US" sz="2200" dirty="0"/>
              <a:t>E.g. Yerrabi, Gungahlin, </a:t>
            </a:r>
            <a:r>
              <a:rPr lang="en-US" sz="2200" dirty="0" err="1"/>
              <a:t>JamesMilliganMLA</a:t>
            </a:r>
            <a:r>
              <a:rPr lang="en-US" sz="2200" dirty="0"/>
              <a:t>, Liberal</a:t>
            </a:r>
          </a:p>
          <a:p>
            <a:pPr lvl="1"/>
            <a:endParaRPr lang="en-US" dirty="0"/>
          </a:p>
          <a:p>
            <a:pPr lvl="1"/>
            <a:endParaRPr lang="en-US" dirty="0"/>
          </a:p>
        </p:txBody>
      </p:sp>
    </p:spTree>
    <p:extLst>
      <p:ext uri="{BB962C8B-B14F-4D97-AF65-F5344CB8AC3E}">
        <p14:creationId xmlns:p14="http://schemas.microsoft.com/office/powerpoint/2010/main" val="1999046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C2818-A012-964E-88E7-98339F2DCD52}"/>
              </a:ext>
            </a:extLst>
          </p:cNvPr>
          <p:cNvSpPr>
            <a:spLocks noGrp="1"/>
          </p:cNvSpPr>
          <p:nvPr>
            <p:ph type="title"/>
          </p:nvPr>
        </p:nvSpPr>
        <p:spPr/>
        <p:txBody>
          <a:bodyPr/>
          <a:lstStyle/>
          <a:p>
            <a:r>
              <a:rPr lang="en-US" dirty="0"/>
              <a:t>Persona’s – Jackson </a:t>
            </a:r>
          </a:p>
        </p:txBody>
      </p:sp>
      <p:sp>
        <p:nvSpPr>
          <p:cNvPr id="4" name="Google Shape;98;p18">
            <a:extLst>
              <a:ext uri="{FF2B5EF4-FFF2-40B4-BE49-F238E27FC236}">
                <a16:creationId xmlns:a16="http://schemas.microsoft.com/office/drawing/2014/main" id="{5645A020-C2F8-AA4D-8CDA-690AF548A9C9}"/>
              </a:ext>
            </a:extLst>
          </p:cNvPr>
          <p:cNvSpPr txBox="1">
            <a:spLocks noGrp="1"/>
          </p:cNvSpPr>
          <p:nvPr>
            <p:ph idx="1"/>
          </p:nvPr>
        </p:nvSpPr>
        <p:spPr>
          <a:xfrm>
            <a:off x="512064" y="1438656"/>
            <a:ext cx="3828288" cy="5054218"/>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AU" sz="1600"/>
              <a:t>Background: </a:t>
            </a:r>
          </a:p>
          <a:p>
            <a:pPr marL="457200" lvl="0" indent="-304800" algn="l" rtl="0">
              <a:lnSpc>
                <a:spcPct val="115000"/>
              </a:lnSpc>
              <a:spcBef>
                <a:spcPts val="0"/>
              </a:spcBef>
              <a:spcAft>
                <a:spcPts val="0"/>
              </a:spcAft>
              <a:buClr>
                <a:srgbClr val="666666"/>
              </a:buClr>
              <a:buSzPts val="1200"/>
              <a:buChar char="-"/>
            </a:pPr>
            <a:r>
              <a:rPr lang="en-AU" sz="1600"/>
              <a:t>19 yrs, New Voter </a:t>
            </a:r>
          </a:p>
          <a:p>
            <a:pPr marL="457200" lvl="0" indent="-304800" algn="l" rtl="0">
              <a:lnSpc>
                <a:spcPct val="115000"/>
              </a:lnSpc>
              <a:spcBef>
                <a:spcPts val="0"/>
              </a:spcBef>
              <a:spcAft>
                <a:spcPts val="0"/>
              </a:spcAft>
              <a:buClr>
                <a:srgbClr val="666666"/>
              </a:buClr>
              <a:buSzPts val="1200"/>
              <a:buChar char="-"/>
            </a:pPr>
            <a:r>
              <a:rPr lang="en-AU" sz="1600"/>
              <a:t>Swinger Family </a:t>
            </a:r>
          </a:p>
          <a:p>
            <a:pPr marL="457200" lvl="0" indent="-304800" algn="l" rtl="0">
              <a:lnSpc>
                <a:spcPct val="115000"/>
              </a:lnSpc>
              <a:spcBef>
                <a:spcPts val="0"/>
              </a:spcBef>
              <a:spcAft>
                <a:spcPts val="0"/>
              </a:spcAft>
              <a:buClr>
                <a:srgbClr val="666666"/>
              </a:buClr>
              <a:buSzPts val="1200"/>
              <a:buChar char="-"/>
            </a:pPr>
            <a:r>
              <a:rPr lang="en-AU" sz="1600"/>
              <a:t>Lives in Canberra, ACT </a:t>
            </a:r>
          </a:p>
          <a:p>
            <a:pPr marL="457200" lvl="0" indent="-304800" algn="l" rtl="0">
              <a:lnSpc>
                <a:spcPct val="115000"/>
              </a:lnSpc>
              <a:spcBef>
                <a:spcPts val="0"/>
              </a:spcBef>
              <a:spcAft>
                <a:spcPts val="0"/>
              </a:spcAft>
              <a:buClr>
                <a:srgbClr val="666666"/>
              </a:buClr>
              <a:buSzPts val="1200"/>
              <a:buChar char="-"/>
            </a:pPr>
            <a:r>
              <a:rPr lang="en-AU" sz="1600"/>
              <a:t>Full-time CIT student, studying Art </a:t>
            </a:r>
          </a:p>
          <a:p>
            <a:pPr marL="457200" lvl="0" indent="-304800" algn="l" rtl="0">
              <a:lnSpc>
                <a:spcPct val="115000"/>
              </a:lnSpc>
              <a:spcBef>
                <a:spcPts val="0"/>
              </a:spcBef>
              <a:spcAft>
                <a:spcPts val="0"/>
              </a:spcAft>
              <a:buClr>
                <a:srgbClr val="666666"/>
              </a:buClr>
              <a:buSzPts val="1200"/>
              <a:buChar char="-"/>
            </a:pPr>
            <a:r>
              <a:rPr lang="en-AU" sz="1600"/>
              <a:t>lives at home with family </a:t>
            </a:r>
          </a:p>
          <a:p>
            <a:pPr marL="457200" lvl="0" indent="-304800" algn="l" rtl="0">
              <a:lnSpc>
                <a:spcPct val="115000"/>
              </a:lnSpc>
              <a:spcBef>
                <a:spcPts val="0"/>
              </a:spcBef>
              <a:spcAft>
                <a:spcPts val="0"/>
              </a:spcAft>
              <a:buClr>
                <a:srgbClr val="666666"/>
              </a:buClr>
              <a:buSzPts val="1200"/>
              <a:buChar char="-"/>
            </a:pPr>
            <a:r>
              <a:rPr lang="en-AU" sz="1600"/>
              <a:t>enjoys supporting small, local businesses: Cafes and art hotspots</a:t>
            </a:r>
          </a:p>
          <a:p>
            <a:pPr marL="0" lvl="0" indent="0" algn="l" rtl="0">
              <a:lnSpc>
                <a:spcPct val="115000"/>
              </a:lnSpc>
              <a:spcBef>
                <a:spcPts val="0"/>
              </a:spcBef>
              <a:spcAft>
                <a:spcPts val="0"/>
              </a:spcAft>
              <a:buClr>
                <a:schemeClr val="dk1"/>
              </a:buClr>
              <a:buSzPts val="1100"/>
              <a:buFont typeface="Arial"/>
              <a:buNone/>
            </a:pPr>
            <a:r>
              <a:rPr lang="en-AU" sz="1600"/>
              <a:t>Goals / Influences: </a:t>
            </a:r>
          </a:p>
          <a:p>
            <a:pPr marL="457200" lvl="0" indent="-304800" algn="l" rtl="0">
              <a:lnSpc>
                <a:spcPct val="115000"/>
              </a:lnSpc>
              <a:spcBef>
                <a:spcPts val="0"/>
              </a:spcBef>
              <a:spcAft>
                <a:spcPts val="0"/>
              </a:spcAft>
              <a:buClr>
                <a:srgbClr val="666666"/>
              </a:buClr>
              <a:buSzPts val="1200"/>
              <a:buChar char="-"/>
            </a:pPr>
            <a:r>
              <a:rPr lang="en-AU" sz="1600"/>
              <a:t>influenced by famous artists: Picasso, Matisse and Van Gogh </a:t>
            </a:r>
          </a:p>
          <a:p>
            <a:pPr marL="457200" lvl="0" indent="-304800" algn="l" rtl="0">
              <a:lnSpc>
                <a:spcPct val="115000"/>
              </a:lnSpc>
              <a:spcBef>
                <a:spcPts val="0"/>
              </a:spcBef>
              <a:spcAft>
                <a:spcPts val="0"/>
              </a:spcAft>
              <a:buClr>
                <a:srgbClr val="666666"/>
              </a:buClr>
              <a:buSzPts val="1200"/>
              <a:buChar char="-"/>
            </a:pPr>
            <a:r>
              <a:rPr lang="en-AU" sz="1600"/>
              <a:t>Aims to run his own graphic design studio </a:t>
            </a:r>
          </a:p>
          <a:p>
            <a:pPr marL="0" lvl="0" indent="0" algn="l" rtl="0">
              <a:lnSpc>
                <a:spcPct val="115000"/>
              </a:lnSpc>
              <a:spcBef>
                <a:spcPts val="0"/>
              </a:spcBef>
              <a:spcAft>
                <a:spcPts val="0"/>
              </a:spcAft>
              <a:buNone/>
            </a:pPr>
            <a:r>
              <a:rPr lang="en-AU" sz="1600"/>
              <a:t>Finances: </a:t>
            </a:r>
          </a:p>
          <a:p>
            <a:pPr marL="457200" lvl="0" indent="-304800" algn="l" rtl="0">
              <a:lnSpc>
                <a:spcPct val="115000"/>
              </a:lnSpc>
              <a:spcBef>
                <a:spcPts val="0"/>
              </a:spcBef>
              <a:spcAft>
                <a:spcPts val="0"/>
              </a:spcAft>
              <a:buClr>
                <a:srgbClr val="666666"/>
              </a:buClr>
              <a:buSzPts val="1200"/>
              <a:buChar char="-"/>
            </a:pPr>
            <a:r>
              <a:rPr lang="en-AU" sz="1600"/>
              <a:t>Works part-time at a local artsy cafe to support study </a:t>
            </a:r>
          </a:p>
          <a:p>
            <a:pPr marL="457200" lvl="0" indent="-304800" algn="l" rtl="0">
              <a:lnSpc>
                <a:spcPct val="115000"/>
              </a:lnSpc>
              <a:spcBef>
                <a:spcPts val="0"/>
              </a:spcBef>
              <a:spcAft>
                <a:spcPts val="0"/>
              </a:spcAft>
              <a:buClr>
                <a:srgbClr val="666666"/>
              </a:buClr>
              <a:buSzPts val="1200"/>
              <a:buChar char="-"/>
            </a:pPr>
            <a:r>
              <a:rPr lang="en-AU" sz="1600"/>
              <a:t>Excess money for used fun </a:t>
            </a:r>
          </a:p>
          <a:p>
            <a:pPr marL="0" lvl="0" indent="0" algn="l" rtl="0">
              <a:lnSpc>
                <a:spcPct val="115000"/>
              </a:lnSpc>
              <a:spcBef>
                <a:spcPts val="0"/>
              </a:spcBef>
              <a:spcAft>
                <a:spcPts val="0"/>
              </a:spcAft>
              <a:buNone/>
            </a:pPr>
            <a:endParaRPr lang="en-AU" sz="1100">
              <a:solidFill>
                <a:schemeClr val="dk1"/>
              </a:solidFill>
            </a:endParaRPr>
          </a:p>
          <a:p>
            <a:pPr marL="0" lvl="0" indent="0" algn="l" rtl="0">
              <a:spcBef>
                <a:spcPts val="0"/>
              </a:spcBef>
              <a:spcAft>
                <a:spcPts val="0"/>
              </a:spcAft>
              <a:buNone/>
            </a:pPr>
            <a:endParaRPr lang="en-AU" dirty="0"/>
          </a:p>
        </p:txBody>
      </p:sp>
      <p:sp>
        <p:nvSpPr>
          <p:cNvPr id="5" name="Google Shape;96;p18">
            <a:extLst>
              <a:ext uri="{FF2B5EF4-FFF2-40B4-BE49-F238E27FC236}">
                <a16:creationId xmlns:a16="http://schemas.microsoft.com/office/drawing/2014/main" id="{3B2216E9-0EC8-2148-B4D0-F2567F2F2711}"/>
              </a:ext>
            </a:extLst>
          </p:cNvPr>
          <p:cNvSpPr txBox="1">
            <a:spLocks/>
          </p:cNvSpPr>
          <p:nvPr/>
        </p:nvSpPr>
        <p:spPr>
          <a:xfrm>
            <a:off x="4340352" y="1438655"/>
            <a:ext cx="3938018" cy="5054219"/>
          </a:xfrm>
          <a:prstGeom prst="rect">
            <a:avLst/>
          </a:prstGeom>
          <a:ln w="19050" cap="flat" cmpd="sng">
            <a:solidFill>
              <a:schemeClr val="dk1"/>
            </a:solidFill>
            <a:prstDash val="solid"/>
            <a:round/>
            <a:headEnd type="none" w="sm" len="sm"/>
            <a:tailEnd type="none" w="sm" len="sm"/>
          </a:ln>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dk1"/>
              </a:buClr>
              <a:buSzPts val="1100"/>
              <a:buFont typeface="Arial"/>
              <a:buNone/>
            </a:pPr>
            <a:r>
              <a:rPr lang="en-AU" sz="1600" dirty="0"/>
              <a:t>Day In the Life: </a:t>
            </a:r>
          </a:p>
          <a:p>
            <a:pPr marL="457200" indent="-304800">
              <a:spcBef>
                <a:spcPts val="0"/>
              </a:spcBef>
              <a:buClr>
                <a:srgbClr val="666666"/>
              </a:buClr>
              <a:buSzPts val="1200"/>
              <a:buFont typeface="Arial" panose="020B0604020202020204" pitchFamily="34" charset="0"/>
              <a:buChar char="-"/>
            </a:pPr>
            <a:r>
              <a:rPr lang="en-AU" sz="1600" dirty="0"/>
              <a:t>Early mornings and late nights - runs off caffeine </a:t>
            </a:r>
          </a:p>
          <a:p>
            <a:pPr marL="457200" indent="-304800">
              <a:spcBef>
                <a:spcPts val="0"/>
              </a:spcBef>
              <a:buClr>
                <a:srgbClr val="666666"/>
              </a:buClr>
              <a:buSzPts val="1200"/>
              <a:buFont typeface="Arial" panose="020B0604020202020204" pitchFamily="34" charset="0"/>
              <a:buChar char="-"/>
            </a:pPr>
            <a:r>
              <a:rPr lang="en-AU" sz="1600" dirty="0"/>
              <a:t>Goes to work 4-5 days a week </a:t>
            </a:r>
          </a:p>
          <a:p>
            <a:pPr marL="457200" indent="-304800">
              <a:spcBef>
                <a:spcPts val="0"/>
              </a:spcBef>
              <a:buClr>
                <a:srgbClr val="666666"/>
              </a:buClr>
              <a:buSzPts val="1200"/>
              <a:buFont typeface="Arial" panose="020B0604020202020204" pitchFamily="34" charset="0"/>
              <a:buChar char="-"/>
            </a:pPr>
            <a:r>
              <a:rPr lang="en-AU" sz="1600" dirty="0"/>
              <a:t>In between working hours, Jack fits in his CIT. Sets aside time to do  classwork </a:t>
            </a:r>
          </a:p>
          <a:p>
            <a:pPr marL="457200" indent="-304800">
              <a:spcBef>
                <a:spcPts val="0"/>
              </a:spcBef>
              <a:buClr>
                <a:srgbClr val="666666"/>
              </a:buClr>
              <a:buSzPts val="1200"/>
              <a:buFont typeface="Arial" panose="020B0604020202020204" pitchFamily="34" charset="0"/>
              <a:buChar char="-"/>
            </a:pPr>
            <a:r>
              <a:rPr lang="en-AU" sz="1600" dirty="0"/>
              <a:t>Skateboards or uses public transport to get around </a:t>
            </a:r>
          </a:p>
          <a:p>
            <a:pPr marL="457200" indent="-304800">
              <a:spcBef>
                <a:spcPts val="0"/>
              </a:spcBef>
              <a:buClr>
                <a:srgbClr val="666666"/>
              </a:buClr>
              <a:buSzPts val="1200"/>
              <a:buFont typeface="Arial" panose="020B0604020202020204" pitchFamily="34" charset="0"/>
              <a:buChar char="-"/>
            </a:pPr>
            <a:r>
              <a:rPr lang="en-AU" sz="1600" dirty="0"/>
              <a:t>always in a rush</a:t>
            </a:r>
          </a:p>
          <a:p>
            <a:pPr marL="457200" indent="-304800">
              <a:spcBef>
                <a:spcPts val="0"/>
              </a:spcBef>
              <a:buClr>
                <a:srgbClr val="666666"/>
              </a:buClr>
              <a:buSzPts val="1200"/>
              <a:buFont typeface="Arial" panose="020B0604020202020204" pitchFamily="34" charset="0"/>
              <a:buChar char="-"/>
            </a:pPr>
            <a:r>
              <a:rPr lang="en-AU" sz="1600" dirty="0"/>
              <a:t>Balances his social life on top of work and study</a:t>
            </a:r>
          </a:p>
          <a:p>
            <a:pPr marL="0" indent="0">
              <a:spcBef>
                <a:spcPts val="0"/>
              </a:spcBef>
              <a:buFont typeface="Arial" panose="020B0604020202020204" pitchFamily="34" charset="0"/>
              <a:buNone/>
            </a:pPr>
            <a:endParaRPr lang="en-AU" sz="1600" dirty="0"/>
          </a:p>
          <a:p>
            <a:pPr marL="0" indent="0">
              <a:spcBef>
                <a:spcPts val="0"/>
              </a:spcBef>
              <a:buFont typeface="Arial" panose="020B0604020202020204" pitchFamily="34" charset="0"/>
              <a:buNone/>
            </a:pPr>
            <a:r>
              <a:rPr lang="en-AU" sz="1600" dirty="0"/>
              <a:t>Recreational activities: </a:t>
            </a:r>
          </a:p>
          <a:p>
            <a:pPr marL="457200" indent="-304800">
              <a:spcBef>
                <a:spcPts val="0"/>
              </a:spcBef>
              <a:buClr>
                <a:srgbClr val="666666"/>
              </a:buClr>
              <a:buSzPts val="1200"/>
              <a:buFont typeface="Arial" panose="020B0604020202020204" pitchFamily="34" charset="0"/>
              <a:buChar char="-"/>
            </a:pPr>
            <a:r>
              <a:rPr lang="en-AU" sz="1600" dirty="0"/>
              <a:t>find him at the skate park or getting a tattoo </a:t>
            </a:r>
          </a:p>
          <a:p>
            <a:pPr marL="457200" indent="-304800">
              <a:spcBef>
                <a:spcPts val="0"/>
              </a:spcBef>
              <a:buClr>
                <a:srgbClr val="666666"/>
              </a:buClr>
              <a:buSzPts val="1200"/>
              <a:buFont typeface="Arial" panose="020B0604020202020204" pitchFamily="34" charset="0"/>
              <a:buChar char="-"/>
            </a:pPr>
            <a:r>
              <a:rPr lang="en-AU" sz="1600" dirty="0"/>
              <a:t> Enjoys finding other forms of art expression</a:t>
            </a:r>
          </a:p>
          <a:p>
            <a:pPr marL="457200" indent="-304800">
              <a:spcBef>
                <a:spcPts val="0"/>
              </a:spcBef>
              <a:buClr>
                <a:srgbClr val="666666"/>
              </a:buClr>
              <a:buSzPts val="1200"/>
              <a:buFont typeface="Arial" panose="020B0604020202020204" pitchFamily="34" charset="0"/>
              <a:buChar char="-"/>
            </a:pPr>
            <a:r>
              <a:rPr lang="en-AU" sz="1600" dirty="0"/>
              <a:t>Scouring the national galleries for new pieces put on display</a:t>
            </a:r>
          </a:p>
          <a:p>
            <a:pPr marL="457200" indent="-304800">
              <a:spcBef>
                <a:spcPts val="0"/>
              </a:spcBef>
              <a:buClr>
                <a:srgbClr val="666666"/>
              </a:buClr>
              <a:buSzPts val="1200"/>
              <a:buFont typeface="Arial" panose="020B0604020202020204" pitchFamily="34" charset="0"/>
              <a:buChar char="-"/>
            </a:pPr>
            <a:endParaRPr lang="en-AU" sz="1600" dirty="0"/>
          </a:p>
          <a:p>
            <a:pPr marL="0" indent="0">
              <a:spcBef>
                <a:spcPts val="0"/>
              </a:spcBef>
              <a:buFont typeface="Arial" panose="020B0604020202020204" pitchFamily="34" charset="0"/>
              <a:buNone/>
            </a:pPr>
            <a:r>
              <a:rPr lang="en-AU" sz="1100" dirty="0">
                <a:solidFill>
                  <a:schemeClr val="dk1"/>
                </a:solidFill>
              </a:rPr>
              <a:t> </a:t>
            </a:r>
            <a:endParaRPr lang="en-AU" dirty="0"/>
          </a:p>
        </p:txBody>
      </p:sp>
      <p:pic>
        <p:nvPicPr>
          <p:cNvPr id="6" name="Google Shape;97;p18">
            <a:extLst>
              <a:ext uri="{FF2B5EF4-FFF2-40B4-BE49-F238E27FC236}">
                <a16:creationId xmlns:a16="http://schemas.microsoft.com/office/drawing/2014/main" id="{78848947-18A1-5346-9D8D-29CCEFBC6C74}"/>
              </a:ext>
            </a:extLst>
          </p:cNvPr>
          <p:cNvPicPr preferRelativeResize="0"/>
          <p:nvPr/>
        </p:nvPicPr>
        <p:blipFill>
          <a:blip r:embed="rId2">
            <a:alphaModFix/>
          </a:blip>
          <a:stretch>
            <a:fillRect/>
          </a:stretch>
        </p:blipFill>
        <p:spPr>
          <a:xfrm>
            <a:off x="8567270" y="430499"/>
            <a:ext cx="3213252" cy="5267579"/>
          </a:xfrm>
          <a:prstGeom prst="rect">
            <a:avLst/>
          </a:prstGeom>
          <a:noFill/>
          <a:ln>
            <a:noFill/>
          </a:ln>
        </p:spPr>
      </p:pic>
    </p:spTree>
    <p:extLst>
      <p:ext uri="{BB962C8B-B14F-4D97-AF65-F5344CB8AC3E}">
        <p14:creationId xmlns:p14="http://schemas.microsoft.com/office/powerpoint/2010/main" val="97695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A42F0-F812-2845-BBA8-BC8413E448EB}"/>
              </a:ext>
            </a:extLst>
          </p:cNvPr>
          <p:cNvSpPr>
            <a:spLocks noGrp="1"/>
          </p:cNvSpPr>
          <p:nvPr>
            <p:ph type="title"/>
          </p:nvPr>
        </p:nvSpPr>
        <p:spPr/>
        <p:txBody>
          <a:bodyPr/>
          <a:lstStyle/>
          <a:p>
            <a:r>
              <a:rPr lang="en-US" dirty="0"/>
              <a:t>Persona – Barbra </a:t>
            </a:r>
          </a:p>
        </p:txBody>
      </p:sp>
      <p:sp>
        <p:nvSpPr>
          <p:cNvPr id="4" name="Google Shape;105;p19">
            <a:extLst>
              <a:ext uri="{FF2B5EF4-FFF2-40B4-BE49-F238E27FC236}">
                <a16:creationId xmlns:a16="http://schemas.microsoft.com/office/drawing/2014/main" id="{B6C35FE9-20EC-054E-A323-3C3EED82247F}"/>
              </a:ext>
            </a:extLst>
          </p:cNvPr>
          <p:cNvSpPr txBox="1">
            <a:spLocks noGrp="1"/>
          </p:cNvSpPr>
          <p:nvPr>
            <p:ph idx="1"/>
          </p:nvPr>
        </p:nvSpPr>
        <p:spPr>
          <a:xfrm>
            <a:off x="838200" y="1499616"/>
            <a:ext cx="3611880" cy="4993259"/>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00" dirty="0"/>
              <a:t>Background: </a:t>
            </a:r>
            <a:endParaRPr sz="1600" dirty="0"/>
          </a:p>
          <a:p>
            <a:pPr marL="457200" lvl="0" indent="-304800" algn="l" rtl="0">
              <a:spcBef>
                <a:spcPts val="0"/>
              </a:spcBef>
              <a:spcAft>
                <a:spcPts val="0"/>
              </a:spcAft>
              <a:buClr>
                <a:srgbClr val="666666"/>
              </a:buClr>
              <a:buSzPts val="1200"/>
              <a:buChar char="-"/>
            </a:pPr>
            <a:r>
              <a:rPr lang="en" sz="1600" dirty="0"/>
              <a:t>62, Married </a:t>
            </a:r>
            <a:endParaRPr sz="1600" dirty="0"/>
          </a:p>
          <a:p>
            <a:pPr marL="457200" lvl="0" indent="-304800" algn="l" rtl="0">
              <a:spcBef>
                <a:spcPts val="0"/>
              </a:spcBef>
              <a:spcAft>
                <a:spcPts val="0"/>
              </a:spcAft>
              <a:buClr>
                <a:srgbClr val="666666"/>
              </a:buClr>
              <a:buSzPts val="1200"/>
              <a:buChar char="-"/>
            </a:pPr>
            <a:r>
              <a:rPr lang="en" sz="1600" dirty="0"/>
              <a:t>Lives in Canberra, ACT </a:t>
            </a:r>
            <a:endParaRPr sz="1600" dirty="0"/>
          </a:p>
          <a:p>
            <a:pPr marL="457200" lvl="0" indent="-304800" algn="l" rtl="0">
              <a:spcBef>
                <a:spcPts val="0"/>
              </a:spcBef>
              <a:spcAft>
                <a:spcPts val="0"/>
              </a:spcAft>
              <a:buClr>
                <a:srgbClr val="666666"/>
              </a:buClr>
              <a:buSzPts val="1200"/>
              <a:buChar char="-"/>
            </a:pPr>
            <a:r>
              <a:rPr lang="en" sz="1600" dirty="0"/>
              <a:t>Retired </a:t>
            </a:r>
          </a:p>
          <a:p>
            <a:pPr marL="457200" lvl="0" indent="-304800" algn="l" rtl="0">
              <a:spcBef>
                <a:spcPts val="0"/>
              </a:spcBef>
              <a:spcAft>
                <a:spcPts val="0"/>
              </a:spcAft>
              <a:buClr>
                <a:srgbClr val="666666"/>
              </a:buClr>
              <a:buSzPts val="1200"/>
              <a:buChar char="-"/>
            </a:pPr>
            <a:r>
              <a:rPr lang="en" sz="1600" dirty="0"/>
              <a:t>Lifetime liberal voter </a:t>
            </a:r>
          </a:p>
          <a:p>
            <a:pPr marL="457200" lvl="0" indent="-304800" algn="l" rtl="0">
              <a:spcBef>
                <a:spcPts val="0"/>
              </a:spcBef>
              <a:spcAft>
                <a:spcPts val="0"/>
              </a:spcAft>
              <a:buClr>
                <a:srgbClr val="666666"/>
              </a:buClr>
              <a:buSzPts val="1200"/>
              <a:buChar char="-"/>
            </a:pPr>
            <a:r>
              <a:rPr lang="en-AU" sz="1600" dirty="0"/>
              <a:t>W</a:t>
            </a:r>
            <a:r>
              <a:rPr lang="en" sz="1600" dirty="0"/>
              <a:t>ants to see change in the A</a:t>
            </a:r>
            <a:r>
              <a:rPr lang="en-AU" sz="1600" dirty="0"/>
              <a:t>CT </a:t>
            </a:r>
            <a:endParaRPr sz="1600" dirty="0"/>
          </a:p>
          <a:p>
            <a:pPr marL="0" lvl="0" indent="0" algn="l" rtl="0">
              <a:spcBef>
                <a:spcPts val="0"/>
              </a:spcBef>
              <a:spcAft>
                <a:spcPts val="0"/>
              </a:spcAft>
              <a:buClr>
                <a:schemeClr val="dk1"/>
              </a:buClr>
              <a:buSzPts val="1100"/>
              <a:buFont typeface="Arial"/>
              <a:buNone/>
            </a:pPr>
            <a:r>
              <a:rPr lang="en" sz="1600" dirty="0"/>
              <a:t>Finances: </a:t>
            </a:r>
            <a:endParaRPr sz="1600" dirty="0"/>
          </a:p>
          <a:p>
            <a:pPr marL="457200" lvl="0" indent="-304800" algn="l" rtl="0">
              <a:spcBef>
                <a:spcPts val="0"/>
              </a:spcBef>
              <a:spcAft>
                <a:spcPts val="0"/>
              </a:spcAft>
              <a:buClr>
                <a:srgbClr val="666666"/>
              </a:buClr>
              <a:buSzPts val="1200"/>
              <a:buChar char="-"/>
            </a:pPr>
            <a:r>
              <a:rPr lang="en" sz="1600" dirty="0"/>
              <a:t>Paid off the house </a:t>
            </a:r>
            <a:endParaRPr sz="1600" dirty="0"/>
          </a:p>
          <a:p>
            <a:pPr marL="457200" lvl="0" indent="-304800" algn="l" rtl="0">
              <a:spcBef>
                <a:spcPts val="0"/>
              </a:spcBef>
              <a:spcAft>
                <a:spcPts val="0"/>
              </a:spcAft>
              <a:buClr>
                <a:srgbClr val="666666"/>
              </a:buClr>
              <a:buSzPts val="1200"/>
              <a:buChar char="-"/>
            </a:pPr>
            <a:r>
              <a:rPr lang="en" sz="1600" dirty="0"/>
              <a:t>Lives off pension and saved money over her lifetime</a:t>
            </a:r>
            <a:endParaRPr sz="1600" dirty="0"/>
          </a:p>
          <a:p>
            <a:pPr marL="0" lvl="0" indent="0" algn="l" rtl="0">
              <a:spcBef>
                <a:spcPts val="0"/>
              </a:spcBef>
              <a:spcAft>
                <a:spcPts val="0"/>
              </a:spcAft>
              <a:buNone/>
            </a:pPr>
            <a:endParaRPr sz="1600" dirty="0"/>
          </a:p>
          <a:p>
            <a:pPr marL="0" lvl="0" indent="0" algn="l" rtl="0">
              <a:spcBef>
                <a:spcPts val="0"/>
              </a:spcBef>
              <a:spcAft>
                <a:spcPts val="0"/>
              </a:spcAft>
              <a:buClr>
                <a:schemeClr val="dk1"/>
              </a:buClr>
              <a:buSzPts val="1100"/>
              <a:buFont typeface="Arial"/>
              <a:buNone/>
            </a:pPr>
            <a:r>
              <a:rPr lang="en" sz="1600" dirty="0"/>
              <a:t>Goals / influences:  </a:t>
            </a:r>
            <a:endParaRPr sz="1600" dirty="0"/>
          </a:p>
          <a:p>
            <a:pPr marL="457200" lvl="0" indent="-304800" algn="l" rtl="0">
              <a:spcBef>
                <a:spcPts val="0"/>
              </a:spcBef>
              <a:spcAft>
                <a:spcPts val="0"/>
              </a:spcAft>
              <a:buClr>
                <a:srgbClr val="666666"/>
              </a:buClr>
              <a:buSzPts val="1200"/>
              <a:buChar char="-"/>
            </a:pPr>
            <a:r>
              <a:rPr lang="en" sz="1600" dirty="0"/>
              <a:t>Aims to enjoy her retirement through time spent with her family traveling Australia </a:t>
            </a:r>
          </a:p>
          <a:p>
            <a:pPr marL="457200" lvl="0" indent="-304800" algn="l" rtl="0">
              <a:spcBef>
                <a:spcPts val="0"/>
              </a:spcBef>
              <a:spcAft>
                <a:spcPts val="0"/>
              </a:spcAft>
              <a:buClr>
                <a:srgbClr val="666666"/>
              </a:buClr>
              <a:buSzPts val="1200"/>
              <a:buChar char="-"/>
            </a:pPr>
            <a:r>
              <a:rPr lang="en" sz="1600" dirty="0"/>
              <a:t>Influenced by her grandkids  to slow down and enjoy life </a:t>
            </a:r>
            <a:endParaRPr sz="1600" dirty="0"/>
          </a:p>
          <a:p>
            <a:pPr marL="0" lvl="0" indent="0" algn="l" rtl="0">
              <a:spcBef>
                <a:spcPts val="0"/>
              </a:spcBef>
              <a:spcAft>
                <a:spcPts val="0"/>
              </a:spcAft>
              <a:buNone/>
            </a:pPr>
            <a:endParaRPr sz="1100" dirty="0">
              <a:solidFill>
                <a:schemeClr val="dk1"/>
              </a:solidFill>
            </a:endParaRPr>
          </a:p>
          <a:p>
            <a:pPr marL="0" lvl="0" indent="0" algn="l" rtl="0">
              <a:spcBef>
                <a:spcPts val="0"/>
              </a:spcBef>
              <a:spcAft>
                <a:spcPts val="0"/>
              </a:spcAft>
              <a:buClr>
                <a:schemeClr val="dk1"/>
              </a:buClr>
              <a:buSzPts val="1100"/>
              <a:buFont typeface="Arial"/>
              <a:buNone/>
            </a:pPr>
            <a:endParaRPr sz="1100" dirty="0">
              <a:solidFill>
                <a:schemeClr val="dk1"/>
              </a:solidFill>
            </a:endParaRPr>
          </a:p>
          <a:p>
            <a:pPr marL="0" lvl="0" indent="0" algn="l" rtl="0">
              <a:spcBef>
                <a:spcPts val="0"/>
              </a:spcBef>
              <a:spcAft>
                <a:spcPts val="1600"/>
              </a:spcAft>
              <a:buNone/>
            </a:pPr>
            <a:endParaRPr dirty="0"/>
          </a:p>
        </p:txBody>
      </p:sp>
      <p:sp>
        <p:nvSpPr>
          <p:cNvPr id="5" name="Google Shape;106;p19">
            <a:extLst>
              <a:ext uri="{FF2B5EF4-FFF2-40B4-BE49-F238E27FC236}">
                <a16:creationId xmlns:a16="http://schemas.microsoft.com/office/drawing/2014/main" id="{0283F0D1-1F79-1944-949B-71B1E19D44EF}"/>
              </a:ext>
            </a:extLst>
          </p:cNvPr>
          <p:cNvSpPr txBox="1">
            <a:spLocks/>
          </p:cNvSpPr>
          <p:nvPr/>
        </p:nvSpPr>
        <p:spPr>
          <a:xfrm>
            <a:off x="4450080" y="1499616"/>
            <a:ext cx="3461668" cy="4993259"/>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dk1"/>
              </a:buClr>
              <a:buSzPts val="1100"/>
              <a:buFont typeface="Arial"/>
              <a:buNone/>
            </a:pPr>
            <a:r>
              <a:rPr lang="en-AU" sz="1600" dirty="0"/>
              <a:t>Day in the life:  </a:t>
            </a:r>
          </a:p>
          <a:p>
            <a:pPr marL="457200" indent="-304800">
              <a:spcBef>
                <a:spcPts val="0"/>
              </a:spcBef>
              <a:buClr>
                <a:srgbClr val="666666"/>
              </a:buClr>
              <a:buSzPts val="1200"/>
              <a:buFont typeface="Arial" panose="020B0604020202020204" pitchFamily="34" charset="0"/>
              <a:buChar char="-"/>
            </a:pPr>
            <a:r>
              <a:rPr lang="en-AU" sz="1600" dirty="0"/>
              <a:t>First one up and the first one to bed </a:t>
            </a:r>
          </a:p>
          <a:p>
            <a:pPr marL="457200" indent="-304800">
              <a:spcBef>
                <a:spcPts val="0"/>
              </a:spcBef>
              <a:buClr>
                <a:srgbClr val="666666"/>
              </a:buClr>
              <a:buSzPts val="1200"/>
              <a:buFont typeface="Arial" panose="020B0604020202020204" pitchFamily="34" charset="0"/>
              <a:buChar char="-"/>
            </a:pPr>
            <a:r>
              <a:rPr lang="en-AU" sz="1600" dirty="0"/>
              <a:t>Enjoys a morning coffee at a local cafe where she reads  the paper </a:t>
            </a:r>
          </a:p>
          <a:p>
            <a:pPr marL="457200" indent="-304800">
              <a:spcBef>
                <a:spcPts val="0"/>
              </a:spcBef>
              <a:buClr>
                <a:srgbClr val="666666"/>
              </a:buClr>
              <a:buSzPts val="1200"/>
              <a:buFont typeface="Arial" panose="020B0604020202020204" pitchFamily="34" charset="0"/>
              <a:buChar char="-"/>
            </a:pPr>
            <a:r>
              <a:rPr lang="en-AU" sz="1600" dirty="0"/>
              <a:t>Walks a different route every day to stay active </a:t>
            </a:r>
          </a:p>
          <a:p>
            <a:pPr marL="457200" indent="-304800">
              <a:spcBef>
                <a:spcPts val="0"/>
              </a:spcBef>
              <a:buClr>
                <a:srgbClr val="666666"/>
              </a:buClr>
              <a:buSzPts val="1200"/>
              <a:buFont typeface="Arial" panose="020B0604020202020204" pitchFamily="34" charset="0"/>
              <a:buChar char="-"/>
            </a:pPr>
            <a:r>
              <a:rPr lang="en-AU" sz="1600" dirty="0"/>
              <a:t>Drives/walks where she needs to go  </a:t>
            </a:r>
          </a:p>
          <a:p>
            <a:pPr marL="0" indent="0">
              <a:spcBef>
                <a:spcPts val="0"/>
              </a:spcBef>
              <a:buFont typeface="Arial" panose="020B0604020202020204" pitchFamily="34" charset="0"/>
              <a:buNone/>
            </a:pPr>
            <a:endParaRPr lang="en-AU" sz="1600" dirty="0"/>
          </a:p>
          <a:p>
            <a:pPr marL="0" indent="0">
              <a:spcBef>
                <a:spcPts val="0"/>
              </a:spcBef>
              <a:buFont typeface="Arial" panose="020B0604020202020204" pitchFamily="34" charset="0"/>
              <a:buNone/>
            </a:pPr>
            <a:r>
              <a:rPr lang="en-AU" sz="1600" dirty="0"/>
              <a:t>Recreational activities: </a:t>
            </a:r>
          </a:p>
          <a:p>
            <a:pPr marL="457200" indent="-304800">
              <a:spcBef>
                <a:spcPts val="0"/>
              </a:spcBef>
              <a:buClr>
                <a:srgbClr val="666666"/>
              </a:buClr>
              <a:buSzPts val="1200"/>
              <a:buFont typeface="Arial" panose="020B0604020202020204" pitchFamily="34" charset="0"/>
              <a:buChar char="-"/>
            </a:pPr>
            <a:r>
              <a:rPr lang="en-AU" sz="1600" dirty="0"/>
              <a:t>Enjoys spending the weekends with her grandkids, taking them to immersive spots in Canberra </a:t>
            </a:r>
          </a:p>
          <a:p>
            <a:pPr marL="457200" indent="-304800">
              <a:spcBef>
                <a:spcPts val="0"/>
              </a:spcBef>
              <a:buClr>
                <a:srgbClr val="666666"/>
              </a:buClr>
              <a:buSzPts val="1200"/>
              <a:buFont typeface="Arial" panose="020B0604020202020204" pitchFamily="34" charset="0"/>
              <a:buChar char="-"/>
            </a:pPr>
            <a:endParaRPr lang="en-AU" sz="1600" dirty="0"/>
          </a:p>
        </p:txBody>
      </p:sp>
      <p:pic>
        <p:nvPicPr>
          <p:cNvPr id="6" name="Google Shape;107;p19">
            <a:extLst>
              <a:ext uri="{FF2B5EF4-FFF2-40B4-BE49-F238E27FC236}">
                <a16:creationId xmlns:a16="http://schemas.microsoft.com/office/drawing/2014/main" id="{138B6554-5D2A-9446-992C-E65E78027821}"/>
              </a:ext>
            </a:extLst>
          </p:cNvPr>
          <p:cNvPicPr preferRelativeResize="0"/>
          <p:nvPr/>
        </p:nvPicPr>
        <p:blipFill>
          <a:blip r:embed="rId2">
            <a:alphaModFix/>
          </a:blip>
          <a:stretch>
            <a:fillRect/>
          </a:stretch>
        </p:blipFill>
        <p:spPr>
          <a:xfrm>
            <a:off x="8291420" y="462701"/>
            <a:ext cx="3461668" cy="4843398"/>
          </a:xfrm>
          <a:prstGeom prst="rect">
            <a:avLst/>
          </a:prstGeom>
          <a:noFill/>
          <a:ln>
            <a:noFill/>
          </a:ln>
        </p:spPr>
      </p:pic>
    </p:spTree>
    <p:extLst>
      <p:ext uri="{BB962C8B-B14F-4D97-AF65-F5344CB8AC3E}">
        <p14:creationId xmlns:p14="http://schemas.microsoft.com/office/powerpoint/2010/main" val="15335126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CEC96060-255A-5F46-8C53-1A1BA2C0A803}"/>
              </a:ext>
            </a:extLst>
          </p:cNvPr>
          <p:cNvSpPr/>
          <p:nvPr/>
        </p:nvSpPr>
        <p:spPr>
          <a:xfrm>
            <a:off x="4876309" y="3531781"/>
            <a:ext cx="6831595" cy="2908300"/>
          </a:xfrm>
          <a:prstGeom prst="rect">
            <a:avLst/>
          </a:prstGeom>
        </p:spPr>
        <p:txBody>
          <a:bodyPr wrap="square" anchor="t">
            <a:normAutofit fontScale="92500" lnSpcReduction="10000"/>
          </a:bodyPr>
          <a:lstStyle/>
          <a:p>
            <a:pPr lvl="0">
              <a:lnSpc>
                <a:spcPct val="90000"/>
              </a:lnSpc>
              <a:spcBef>
                <a:spcPts val="1200"/>
              </a:spcBef>
            </a:pPr>
            <a:r>
              <a:rPr lang="en-AU" sz="1500" dirty="0">
                <a:highlight>
                  <a:srgbClr val="FFFFFF"/>
                </a:highlight>
              </a:rPr>
              <a:t>The use of e</a:t>
            </a:r>
            <a:r>
              <a:rPr lang="en-AU" sz="1500" dirty="0">
                <a:highlight>
                  <a:schemeClr val="lt1"/>
                </a:highlight>
              </a:rPr>
              <a:t>nthusiasm and respect will make sure we are reaching our target audience effectively. </a:t>
            </a:r>
            <a:r>
              <a:rPr lang="en-AU" sz="1500" dirty="0">
                <a:highlight>
                  <a:srgbClr val="FFFFFF"/>
                </a:highlight>
              </a:rPr>
              <a:t> </a:t>
            </a:r>
          </a:p>
          <a:p>
            <a:pPr lvl="0">
              <a:lnSpc>
                <a:spcPct val="90000"/>
              </a:lnSpc>
              <a:spcBef>
                <a:spcPts val="1200"/>
              </a:spcBef>
              <a:buClr>
                <a:schemeClr val="dk1"/>
              </a:buClr>
              <a:buSzPts val="1100"/>
            </a:pPr>
            <a:r>
              <a:rPr lang="en-AU" sz="1500" dirty="0">
                <a:highlight>
                  <a:srgbClr val="FFFFFF"/>
                </a:highlight>
              </a:rPr>
              <a:t>Persona 1 - Jackson: </a:t>
            </a:r>
          </a:p>
          <a:p>
            <a:pPr marL="457200" lvl="0" indent="-304800">
              <a:lnSpc>
                <a:spcPct val="90000"/>
              </a:lnSpc>
              <a:spcBef>
                <a:spcPts val="1200"/>
              </a:spcBef>
              <a:buClr>
                <a:srgbClr val="666666"/>
              </a:buClr>
              <a:buSzPts val="1200"/>
              <a:buChar char="●"/>
            </a:pPr>
            <a:r>
              <a:rPr lang="en-AU" sz="1500" dirty="0"/>
              <a:t>One of Jackson’s aims is to own his own Graphic design studio. If our posts are enthusiastic, Jackson may be more exposed to how our campaign initiatives will help him achieve his long-term goals</a:t>
            </a:r>
          </a:p>
          <a:p>
            <a:pPr marL="457200" lvl="0" indent="-304800">
              <a:lnSpc>
                <a:spcPct val="90000"/>
              </a:lnSpc>
              <a:spcBef>
                <a:spcPts val="1200"/>
              </a:spcBef>
              <a:buClr>
                <a:srgbClr val="666666"/>
              </a:buClr>
              <a:buSzPts val="1200"/>
              <a:buChar char="●"/>
            </a:pPr>
            <a:r>
              <a:rPr lang="en-AU" sz="1500" dirty="0"/>
              <a:t>If we write in an enthusiastic way, this will show Jackson that we have his interests at heart</a:t>
            </a:r>
          </a:p>
          <a:p>
            <a:pPr marL="152400" lvl="0">
              <a:lnSpc>
                <a:spcPct val="90000"/>
              </a:lnSpc>
              <a:spcBef>
                <a:spcPts val="1200"/>
              </a:spcBef>
              <a:buClr>
                <a:srgbClr val="666666"/>
              </a:buClr>
              <a:buSzPts val="1200"/>
            </a:pPr>
            <a:r>
              <a:rPr lang="en-AU" sz="1500" dirty="0">
                <a:highlight>
                  <a:srgbClr val="FFFFFF"/>
                </a:highlight>
              </a:rPr>
              <a:t>Persona 2 - Barbara:</a:t>
            </a:r>
          </a:p>
          <a:p>
            <a:pPr lvl="0">
              <a:lnSpc>
                <a:spcPct val="90000"/>
              </a:lnSpc>
              <a:spcBef>
                <a:spcPts val="1200"/>
              </a:spcBef>
              <a:spcAft>
                <a:spcPts val="1200"/>
              </a:spcAft>
            </a:pPr>
            <a:r>
              <a:rPr lang="en-AU" sz="1500" dirty="0">
                <a:highlight>
                  <a:srgbClr val="FFFFFF"/>
                </a:highlight>
              </a:rPr>
              <a:t>Barbara enjoys spending weekends with her grandkids. Our page will need to be respectful in terms of what we post and highlight how our core values are family orientated. </a:t>
            </a:r>
          </a:p>
        </p:txBody>
      </p:sp>
      <p:sp>
        <p:nvSpPr>
          <p:cNvPr id="2" name="Title 1">
            <a:extLst>
              <a:ext uri="{FF2B5EF4-FFF2-40B4-BE49-F238E27FC236}">
                <a16:creationId xmlns:a16="http://schemas.microsoft.com/office/drawing/2014/main" id="{0F338F92-F736-7447-9B02-E745E8566D14}"/>
              </a:ext>
            </a:extLst>
          </p:cNvPr>
          <p:cNvSpPr>
            <a:spLocks noGrp="1"/>
          </p:cNvSpPr>
          <p:nvPr>
            <p:ph type="title"/>
          </p:nvPr>
        </p:nvSpPr>
        <p:spPr>
          <a:xfrm>
            <a:off x="863029" y="1012004"/>
            <a:ext cx="3416158" cy="4795408"/>
          </a:xfrm>
        </p:spPr>
        <p:txBody>
          <a:bodyPr>
            <a:normAutofit/>
          </a:bodyPr>
          <a:lstStyle/>
          <a:p>
            <a:r>
              <a:rPr lang="en-US">
                <a:solidFill>
                  <a:srgbClr val="FFFFFF"/>
                </a:solidFill>
              </a:rPr>
              <a:t>Voice and Tone </a:t>
            </a:r>
          </a:p>
        </p:txBody>
      </p:sp>
      <p:sp>
        <p:nvSpPr>
          <p:cNvPr id="3" name="Content Placeholder 2">
            <a:extLst>
              <a:ext uri="{FF2B5EF4-FFF2-40B4-BE49-F238E27FC236}">
                <a16:creationId xmlns:a16="http://schemas.microsoft.com/office/drawing/2014/main" id="{D3CF47B2-774C-ED48-8D95-A50A220AF2C6}"/>
              </a:ext>
            </a:extLst>
          </p:cNvPr>
          <p:cNvSpPr>
            <a:spLocks noGrp="1"/>
          </p:cNvSpPr>
          <p:nvPr>
            <p:ph idx="1"/>
          </p:nvPr>
        </p:nvSpPr>
        <p:spPr>
          <a:xfrm>
            <a:off x="4865105" y="353568"/>
            <a:ext cx="6600444" cy="3255264"/>
          </a:xfrm>
        </p:spPr>
        <p:txBody>
          <a:bodyPr wrap="square" anchor="t">
            <a:normAutofit fontScale="25000" lnSpcReduction="20000"/>
          </a:bodyPr>
          <a:lstStyle/>
          <a:p>
            <a:pPr marL="0" lvl="0" indent="0">
              <a:lnSpc>
                <a:spcPct val="120000"/>
              </a:lnSpc>
              <a:spcBef>
                <a:spcPts val="1200"/>
              </a:spcBef>
              <a:buNone/>
            </a:pPr>
            <a:r>
              <a:rPr lang="en-AU" sz="5600" dirty="0">
                <a:highlight>
                  <a:srgbClr val="FFFFFF"/>
                </a:highlight>
              </a:rPr>
              <a:t>A strong brand voice and tone will enable a social media account to succeed. </a:t>
            </a:r>
          </a:p>
          <a:p>
            <a:pPr marL="0" lvl="0" indent="0">
              <a:lnSpc>
                <a:spcPct val="120000"/>
              </a:lnSpc>
              <a:spcBef>
                <a:spcPts val="1200"/>
              </a:spcBef>
              <a:buNone/>
            </a:pPr>
            <a:r>
              <a:rPr lang="en-AU" sz="5600" dirty="0">
                <a:highlight>
                  <a:srgbClr val="FFFFFF"/>
                </a:highlight>
              </a:rPr>
              <a:t>To achieve this we need to: </a:t>
            </a:r>
          </a:p>
          <a:p>
            <a:pPr marL="457200" lvl="0" indent="-304800">
              <a:lnSpc>
                <a:spcPct val="120000"/>
              </a:lnSpc>
              <a:spcBef>
                <a:spcPts val="1200"/>
              </a:spcBef>
              <a:buClr>
                <a:srgbClr val="666666"/>
              </a:buClr>
              <a:buSzPts val="1200"/>
              <a:buChar char="●"/>
            </a:pPr>
            <a:r>
              <a:rPr lang="en-AU" sz="5600" dirty="0">
                <a:highlight>
                  <a:srgbClr val="FFFFFF"/>
                </a:highlight>
              </a:rPr>
              <a:t>Plan an outline of our goals and objectives;</a:t>
            </a:r>
          </a:p>
          <a:p>
            <a:pPr marL="457200" lvl="0" indent="-304800">
              <a:lnSpc>
                <a:spcPct val="120000"/>
              </a:lnSpc>
              <a:spcBef>
                <a:spcPts val="0"/>
              </a:spcBef>
              <a:buClr>
                <a:srgbClr val="666666"/>
              </a:buClr>
              <a:buSzPts val="1200"/>
              <a:buChar char="●"/>
            </a:pPr>
            <a:r>
              <a:rPr lang="en-AU" sz="5600" dirty="0">
                <a:highlight>
                  <a:srgbClr val="FFFFFF"/>
                </a:highlight>
              </a:rPr>
              <a:t>Determine the theme of our account; and </a:t>
            </a:r>
          </a:p>
          <a:p>
            <a:pPr marL="457200" lvl="0" indent="-304800">
              <a:lnSpc>
                <a:spcPct val="120000"/>
              </a:lnSpc>
              <a:spcBef>
                <a:spcPts val="0"/>
              </a:spcBef>
              <a:buClr>
                <a:srgbClr val="666666"/>
              </a:buClr>
              <a:buSzPts val="1200"/>
              <a:buChar char="●"/>
            </a:pPr>
            <a:r>
              <a:rPr lang="en-AU" sz="5600" dirty="0">
                <a:highlight>
                  <a:srgbClr val="FFFFFF"/>
                </a:highlight>
              </a:rPr>
              <a:t>Be consistent </a:t>
            </a:r>
          </a:p>
          <a:p>
            <a:pPr marL="0" lvl="0" indent="0">
              <a:lnSpc>
                <a:spcPct val="120000"/>
              </a:lnSpc>
              <a:spcBef>
                <a:spcPts val="1200"/>
              </a:spcBef>
              <a:buNone/>
            </a:pPr>
            <a:r>
              <a:rPr lang="en-AU" sz="5600" dirty="0">
                <a:highlight>
                  <a:srgbClr val="FFFFFF"/>
                </a:highlight>
              </a:rPr>
              <a:t>We also need to choose our tone of voice to connect well with our target audience and establish our aesthetic. There are four main dimensions of tone of voice. </a:t>
            </a:r>
          </a:p>
          <a:p>
            <a:pPr marL="457200" lvl="0" indent="-304800">
              <a:lnSpc>
                <a:spcPct val="120000"/>
              </a:lnSpc>
              <a:spcBef>
                <a:spcPts val="1200"/>
              </a:spcBef>
              <a:buClr>
                <a:srgbClr val="666666"/>
              </a:buClr>
              <a:buSzPts val="1200"/>
              <a:buAutoNum type="arabicPeriod"/>
            </a:pPr>
            <a:r>
              <a:rPr lang="en-AU" sz="5600" dirty="0">
                <a:highlight>
                  <a:srgbClr val="FFFFFF"/>
                </a:highlight>
              </a:rPr>
              <a:t>Humour;</a:t>
            </a:r>
          </a:p>
          <a:p>
            <a:pPr marL="457200" lvl="0" indent="-304800">
              <a:lnSpc>
                <a:spcPct val="120000"/>
              </a:lnSpc>
              <a:spcBef>
                <a:spcPts val="0"/>
              </a:spcBef>
              <a:buClr>
                <a:srgbClr val="666666"/>
              </a:buClr>
              <a:buSzPts val="1200"/>
              <a:buAutoNum type="arabicPeriod"/>
            </a:pPr>
            <a:r>
              <a:rPr lang="en-AU" sz="5600" dirty="0">
                <a:highlight>
                  <a:srgbClr val="FFFFFF"/>
                </a:highlight>
              </a:rPr>
              <a:t>Formality;</a:t>
            </a:r>
          </a:p>
          <a:p>
            <a:pPr marL="457200" lvl="0" indent="-304800">
              <a:lnSpc>
                <a:spcPct val="120000"/>
              </a:lnSpc>
              <a:spcBef>
                <a:spcPts val="0"/>
              </a:spcBef>
              <a:buClr>
                <a:srgbClr val="666666"/>
              </a:buClr>
              <a:buSzPts val="1200"/>
              <a:buAutoNum type="arabicPeriod"/>
            </a:pPr>
            <a:r>
              <a:rPr lang="en-AU" sz="5600" dirty="0">
                <a:highlight>
                  <a:srgbClr val="FFFFFF"/>
                </a:highlight>
              </a:rPr>
              <a:t>Respectfulness; and </a:t>
            </a:r>
          </a:p>
          <a:p>
            <a:pPr marL="457200" lvl="0" indent="-304800">
              <a:lnSpc>
                <a:spcPct val="120000"/>
              </a:lnSpc>
              <a:spcBef>
                <a:spcPts val="0"/>
              </a:spcBef>
              <a:buClr>
                <a:srgbClr val="666666"/>
              </a:buClr>
              <a:buSzPts val="1200"/>
              <a:buAutoNum type="arabicPeriod"/>
            </a:pPr>
            <a:r>
              <a:rPr lang="en-AU" sz="5600" dirty="0">
                <a:highlight>
                  <a:srgbClr val="FFFFFF"/>
                </a:highlight>
              </a:rPr>
              <a:t>Enthusiasm</a:t>
            </a:r>
          </a:p>
          <a:p>
            <a:endParaRPr lang="en-US" sz="1100" dirty="0"/>
          </a:p>
        </p:txBody>
      </p:sp>
    </p:spTree>
    <p:extLst>
      <p:ext uri="{BB962C8B-B14F-4D97-AF65-F5344CB8AC3E}">
        <p14:creationId xmlns:p14="http://schemas.microsoft.com/office/powerpoint/2010/main" val="1878681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4">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0756087-53F7-E34E-B952-4E5607FB6472}"/>
              </a:ext>
            </a:extLst>
          </p:cNvPr>
          <p:cNvSpPr>
            <a:spLocks noGrp="1"/>
          </p:cNvSpPr>
          <p:nvPr>
            <p:ph type="title"/>
          </p:nvPr>
        </p:nvSpPr>
        <p:spPr>
          <a:xfrm>
            <a:off x="457200" y="1371600"/>
            <a:ext cx="2980510" cy="2858872"/>
          </a:xfrm>
          <a:prstGeom prst="ellipse">
            <a:avLst/>
          </a:prstGeom>
          <a:solidFill>
            <a:srgbClr val="262626"/>
          </a:solidFill>
          <a:ln w="174625" cmpd="thinThick">
            <a:solidFill>
              <a:srgbClr val="262626"/>
            </a:solidFill>
          </a:ln>
        </p:spPr>
        <p:txBody>
          <a:bodyPr>
            <a:normAutofit/>
          </a:bodyPr>
          <a:lstStyle/>
          <a:p>
            <a:pPr algn="ctr"/>
            <a:r>
              <a:rPr lang="en-US" sz="2600" dirty="0">
                <a:solidFill>
                  <a:srgbClr val="FFFFFF"/>
                </a:solidFill>
              </a:rPr>
              <a:t>Social Media Analysis: </a:t>
            </a:r>
            <a:br>
              <a:rPr lang="en-US" sz="2600" dirty="0">
                <a:solidFill>
                  <a:srgbClr val="FFFFFF"/>
                </a:solidFill>
              </a:rPr>
            </a:br>
            <a:r>
              <a:rPr lang="en-US" sz="2600" dirty="0">
                <a:solidFill>
                  <a:srgbClr val="FFFFFF"/>
                </a:solidFill>
              </a:rPr>
              <a:t>Facebook SWAT </a:t>
            </a:r>
          </a:p>
        </p:txBody>
      </p:sp>
      <p:sp>
        <p:nvSpPr>
          <p:cNvPr id="3" name="Content Placeholder 2">
            <a:extLst>
              <a:ext uri="{FF2B5EF4-FFF2-40B4-BE49-F238E27FC236}">
                <a16:creationId xmlns:a16="http://schemas.microsoft.com/office/drawing/2014/main" id="{3CC6C077-5031-0343-8991-20CF54AA4A49}"/>
              </a:ext>
            </a:extLst>
          </p:cNvPr>
          <p:cNvSpPr>
            <a:spLocks noGrp="1"/>
          </p:cNvSpPr>
          <p:nvPr>
            <p:ph idx="1"/>
          </p:nvPr>
        </p:nvSpPr>
        <p:spPr>
          <a:xfrm>
            <a:off x="4038600" y="4884873"/>
            <a:ext cx="7188199" cy="1292090"/>
          </a:xfrm>
        </p:spPr>
        <p:txBody>
          <a:bodyPr>
            <a:normAutofit/>
          </a:bodyPr>
          <a:lstStyle/>
          <a:p>
            <a:pPr marL="0" indent="0">
              <a:buNone/>
            </a:pPr>
            <a:r>
              <a:rPr lang="en-AU" sz="1700" dirty="0"/>
              <a:t>Facebook is a more ‘formal’ platform, where it is easier to communicate with the current target audience. Facebook allows for longer posts which community members are more likely to engage with. Enhancing his public image in Facebook will allow the broader audience to associate him more with the Liberal Party and James’ individual campaigns. </a:t>
            </a:r>
          </a:p>
          <a:p>
            <a:endParaRPr lang="en-US" sz="1700" dirty="0"/>
          </a:p>
        </p:txBody>
      </p:sp>
      <p:graphicFrame>
        <p:nvGraphicFramePr>
          <p:cNvPr id="10" name="Table 10">
            <a:extLst>
              <a:ext uri="{FF2B5EF4-FFF2-40B4-BE49-F238E27FC236}">
                <a16:creationId xmlns:a16="http://schemas.microsoft.com/office/drawing/2014/main" id="{A1DE888B-FFEC-4247-B866-5E7A7175D53B}"/>
              </a:ext>
            </a:extLst>
          </p:cNvPr>
          <p:cNvGraphicFramePr>
            <a:graphicFrameLocks noGrp="1"/>
          </p:cNvGraphicFramePr>
          <p:nvPr>
            <p:extLst>
              <p:ext uri="{D42A27DB-BD31-4B8C-83A1-F6EECF244321}">
                <p14:modId xmlns:p14="http://schemas.microsoft.com/office/powerpoint/2010/main" val="69359967"/>
              </p:ext>
            </p:extLst>
          </p:nvPr>
        </p:nvGraphicFramePr>
        <p:xfrm>
          <a:off x="3708400" y="982704"/>
          <a:ext cx="7789090" cy="3247768"/>
        </p:xfrm>
        <a:graphic>
          <a:graphicData uri="http://schemas.openxmlformats.org/drawingml/2006/table">
            <a:tbl>
              <a:tblPr firstRow="1" bandRow="1">
                <a:tableStyleId>{C083E6E3-FA7D-4D7B-A595-EF9225AFEA82}</a:tableStyleId>
              </a:tblPr>
              <a:tblGrid>
                <a:gridCol w="3875766">
                  <a:extLst>
                    <a:ext uri="{9D8B030D-6E8A-4147-A177-3AD203B41FA5}">
                      <a16:colId xmlns:a16="http://schemas.microsoft.com/office/drawing/2014/main" val="2371377802"/>
                    </a:ext>
                  </a:extLst>
                </a:gridCol>
                <a:gridCol w="3913324">
                  <a:extLst>
                    <a:ext uri="{9D8B030D-6E8A-4147-A177-3AD203B41FA5}">
                      <a16:colId xmlns:a16="http://schemas.microsoft.com/office/drawing/2014/main" val="1065269759"/>
                    </a:ext>
                  </a:extLst>
                </a:gridCol>
              </a:tblGrid>
              <a:tr h="1623884">
                <a:tc>
                  <a:txBody>
                    <a:bodyPr/>
                    <a:lstStyle/>
                    <a:p>
                      <a:r>
                        <a:rPr lang="en-AU" sz="1400" b="0" kern="1200" dirty="0">
                          <a:effectLst/>
                        </a:rPr>
                        <a:t>Strength: </a:t>
                      </a:r>
                    </a:p>
                    <a:p>
                      <a:pPr marL="171450" lvl="0" indent="-171450" fontAlgn="base">
                        <a:buFont typeface="Arial" panose="020B0604020202020204" pitchFamily="34" charset="0"/>
                        <a:buChar char="•"/>
                      </a:pPr>
                      <a:r>
                        <a:rPr lang="en-AU" sz="1400" b="0" kern="1200" dirty="0">
                          <a:effectLst/>
                        </a:rPr>
                        <a:t>Engaged </a:t>
                      </a:r>
                    </a:p>
                    <a:p>
                      <a:pPr marL="171450" lvl="0" indent="-171450" fontAlgn="base">
                        <a:buFont typeface="Arial" panose="020B0604020202020204" pitchFamily="34" charset="0"/>
                        <a:buChar char="•"/>
                      </a:pPr>
                      <a:r>
                        <a:rPr lang="en-AU" sz="1400" b="0" kern="1200" dirty="0">
                          <a:effectLst/>
                        </a:rPr>
                        <a:t>Up to date</a:t>
                      </a:r>
                    </a:p>
                    <a:p>
                      <a:pPr marL="171450" lvl="0" indent="-171450" fontAlgn="base">
                        <a:buFont typeface="Arial" panose="020B0604020202020204" pitchFamily="34" charset="0"/>
                        <a:buChar char="•"/>
                      </a:pPr>
                      <a:r>
                        <a:rPr lang="en-AU" sz="1400" b="0" kern="1200" dirty="0">
                          <a:effectLst/>
                        </a:rPr>
                        <a:t>What liberal supporters want to hear </a:t>
                      </a:r>
                    </a:p>
                    <a:p>
                      <a:pPr marL="171450" lvl="0" indent="-171450" fontAlgn="base">
                        <a:buFont typeface="Arial" panose="020B0604020202020204" pitchFamily="34" charset="0"/>
                        <a:buChar char="•"/>
                      </a:pPr>
                      <a:r>
                        <a:rPr lang="en-AU" sz="1400" b="0" kern="1200" dirty="0">
                          <a:effectLst/>
                        </a:rPr>
                        <a:t>Emphasises James’ views/personality</a:t>
                      </a:r>
                    </a:p>
                    <a:p>
                      <a:pPr marL="171450" lvl="0" indent="-171450" fontAlgn="base">
                        <a:buFont typeface="Arial" panose="020B0604020202020204" pitchFamily="34" charset="0"/>
                        <a:buChar char="•"/>
                      </a:pPr>
                      <a:r>
                        <a:rPr lang="en-AU" sz="1400" b="0" kern="1200" dirty="0">
                          <a:effectLst/>
                        </a:rPr>
                        <a:t>Relevant to community issues and campaign </a:t>
                      </a:r>
                    </a:p>
                    <a:p>
                      <a:endParaRPr lang="en-US" sz="1400" b="0" dirty="0"/>
                    </a:p>
                  </a:txBody>
                  <a:tcPr marL="57136" marR="57136" marT="28568" marB="28568"/>
                </a:tc>
                <a:tc>
                  <a:txBody>
                    <a:bodyPr/>
                    <a:lstStyle/>
                    <a:p>
                      <a:r>
                        <a:rPr lang="en-AU" sz="1400" b="0" kern="1200" dirty="0">
                          <a:effectLst/>
                        </a:rPr>
                        <a:t>Weakness: </a:t>
                      </a:r>
                    </a:p>
                    <a:p>
                      <a:pPr marL="171450" lvl="0" indent="-171450" fontAlgn="base">
                        <a:buFont typeface="Arial" panose="020B0604020202020204" pitchFamily="34" charset="0"/>
                        <a:buChar char="•"/>
                      </a:pPr>
                      <a:r>
                        <a:rPr lang="en-AU" sz="1400" b="0" kern="1200" dirty="0">
                          <a:effectLst/>
                        </a:rPr>
                        <a:t>Comes across very ‘planned’. Impersonal</a:t>
                      </a:r>
                    </a:p>
                    <a:p>
                      <a:pPr marL="171450" lvl="0" indent="-171450" fontAlgn="base">
                        <a:buFont typeface="Arial" panose="020B0604020202020204" pitchFamily="34" charset="0"/>
                        <a:buChar char="•"/>
                      </a:pPr>
                      <a:r>
                        <a:rPr lang="en-AU" sz="1400" b="0" kern="1200" dirty="0">
                          <a:effectLst/>
                        </a:rPr>
                        <a:t>Smaller target audience - how far is his reach? </a:t>
                      </a:r>
                    </a:p>
                    <a:p>
                      <a:pPr marL="171450" lvl="0" indent="-171450" fontAlgn="base">
                        <a:buFont typeface="Arial" panose="020B0604020202020204" pitchFamily="34" charset="0"/>
                        <a:buChar char="•"/>
                      </a:pPr>
                      <a:r>
                        <a:rPr lang="en-AU" sz="1400" b="0" kern="1200" dirty="0">
                          <a:effectLst/>
                        </a:rPr>
                        <a:t>Closed group engagement </a:t>
                      </a:r>
                    </a:p>
                    <a:p>
                      <a:endParaRPr lang="en-US" sz="1400" b="0" dirty="0"/>
                    </a:p>
                  </a:txBody>
                  <a:tcPr marL="57136" marR="57136" marT="28568" marB="28568"/>
                </a:tc>
                <a:extLst>
                  <a:ext uri="{0D108BD9-81ED-4DB2-BD59-A6C34878D82A}">
                    <a16:rowId xmlns:a16="http://schemas.microsoft.com/office/drawing/2014/main" val="4008028496"/>
                  </a:ext>
                </a:extLst>
              </a:tr>
              <a:tr h="1623884">
                <a:tc>
                  <a:txBody>
                    <a:bodyPr/>
                    <a:lstStyle/>
                    <a:p>
                      <a:r>
                        <a:rPr lang="en-AU" sz="1400" b="0" kern="1200" dirty="0">
                          <a:effectLst/>
                        </a:rPr>
                        <a:t>Opportunities: </a:t>
                      </a:r>
                    </a:p>
                    <a:p>
                      <a:pPr marL="171450" lvl="0" indent="-171450" fontAlgn="base">
                        <a:buFont typeface="Arial" panose="020B0604020202020204" pitchFamily="34" charset="0"/>
                        <a:buChar char="•"/>
                      </a:pPr>
                      <a:r>
                        <a:rPr lang="en-AU" sz="1400" b="0" kern="1200" dirty="0">
                          <a:effectLst/>
                        </a:rPr>
                        <a:t>Engagement of larger audience; trying to communicate with different demographics </a:t>
                      </a:r>
                    </a:p>
                    <a:p>
                      <a:pPr marL="171450" lvl="0" indent="-171450" fontAlgn="base">
                        <a:buFont typeface="Arial" panose="020B0604020202020204" pitchFamily="34" charset="0"/>
                        <a:buChar char="•"/>
                      </a:pPr>
                      <a:r>
                        <a:rPr lang="en-AU" sz="1400" b="0" kern="1200" dirty="0">
                          <a:effectLst/>
                        </a:rPr>
                        <a:t>Emphasis James as a member of the community and parliament: community interest being heard </a:t>
                      </a:r>
                    </a:p>
                    <a:p>
                      <a:pPr marL="171450" lvl="0" indent="-171450" fontAlgn="base">
                        <a:buFont typeface="Arial" panose="020B0604020202020204" pitchFamily="34" charset="0"/>
                        <a:buChar char="•"/>
                      </a:pPr>
                      <a:r>
                        <a:rPr lang="en-AU" sz="1400" b="0" kern="1200" dirty="0">
                          <a:effectLst/>
                        </a:rPr>
                        <a:t>Advertising tool for James </a:t>
                      </a:r>
                    </a:p>
                    <a:p>
                      <a:endParaRPr lang="en-US" sz="1400" b="0" dirty="0"/>
                    </a:p>
                  </a:txBody>
                  <a:tcPr marL="57136" marR="57136" marT="28568" marB="28568"/>
                </a:tc>
                <a:tc>
                  <a:txBody>
                    <a:bodyPr/>
                    <a:lstStyle/>
                    <a:p>
                      <a:r>
                        <a:rPr lang="en-AU" sz="1400" b="0" kern="1200" dirty="0">
                          <a:effectLst/>
                        </a:rPr>
                        <a:t>Threats: </a:t>
                      </a:r>
                    </a:p>
                    <a:p>
                      <a:pPr marL="171450" lvl="0" indent="-171450" fontAlgn="base">
                        <a:buFont typeface="Arial" panose="020B0604020202020204" pitchFamily="34" charset="0"/>
                        <a:buChar char="•"/>
                      </a:pPr>
                      <a:r>
                        <a:rPr lang="en-AU" sz="1400" b="0" kern="1200" dirty="0">
                          <a:effectLst/>
                        </a:rPr>
                        <a:t>Advertising/ marketing tool for James - can be taken the wrong way </a:t>
                      </a:r>
                    </a:p>
                    <a:p>
                      <a:pPr marL="171450" lvl="0" indent="-171450" fontAlgn="base">
                        <a:buFont typeface="Arial" panose="020B0604020202020204" pitchFamily="34" charset="0"/>
                        <a:buChar char="•"/>
                      </a:pPr>
                      <a:r>
                        <a:rPr lang="en-AU" sz="1400" b="0" kern="1200" dirty="0">
                          <a:effectLst/>
                        </a:rPr>
                        <a:t>Other MLAs posting similar content </a:t>
                      </a:r>
                    </a:p>
                    <a:p>
                      <a:endParaRPr lang="en-US" sz="1400" b="0" dirty="0"/>
                    </a:p>
                  </a:txBody>
                  <a:tcPr marL="57136" marR="57136" marT="28568" marB="28568"/>
                </a:tc>
                <a:extLst>
                  <a:ext uri="{0D108BD9-81ED-4DB2-BD59-A6C34878D82A}">
                    <a16:rowId xmlns:a16="http://schemas.microsoft.com/office/drawing/2014/main" val="3899947784"/>
                  </a:ext>
                </a:extLst>
              </a:tr>
            </a:tbl>
          </a:graphicData>
        </a:graphic>
      </p:graphicFrame>
    </p:spTree>
    <p:extLst>
      <p:ext uri="{BB962C8B-B14F-4D97-AF65-F5344CB8AC3E}">
        <p14:creationId xmlns:p14="http://schemas.microsoft.com/office/powerpoint/2010/main" val="2892489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A177C797-326D-5246-A0B4-3FA75CAF357A}"/>
              </a:ext>
            </a:extLst>
          </p:cNvPr>
          <p:cNvSpPr>
            <a:spLocks noGrp="1"/>
          </p:cNvSpPr>
          <p:nvPr>
            <p:ph type="title"/>
          </p:nvPr>
        </p:nvSpPr>
        <p:spPr>
          <a:xfrm>
            <a:off x="777240" y="731519"/>
            <a:ext cx="2845191" cy="3237579"/>
          </a:xfrm>
        </p:spPr>
        <p:txBody>
          <a:bodyPr>
            <a:normAutofit/>
          </a:bodyPr>
          <a:lstStyle/>
          <a:p>
            <a:r>
              <a:rPr lang="en-US" sz="3800">
                <a:solidFill>
                  <a:srgbClr val="FFFFFF"/>
                </a:solidFill>
              </a:rPr>
              <a:t>Dealing with Audience Engagement </a:t>
            </a:r>
          </a:p>
        </p:txBody>
      </p:sp>
      <p:sp>
        <p:nvSpPr>
          <p:cNvPr id="11" name="Rectangle 10">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Rectangle 12">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195;p28">
            <a:extLst>
              <a:ext uri="{FF2B5EF4-FFF2-40B4-BE49-F238E27FC236}">
                <a16:creationId xmlns:a16="http://schemas.microsoft.com/office/drawing/2014/main" id="{F21192DE-7A40-7D46-A9DC-FDEBB0515FB0}"/>
              </a:ext>
            </a:extLst>
          </p:cNvPr>
          <p:cNvSpPr txBox="1">
            <a:spLocks noGrp="1"/>
          </p:cNvSpPr>
          <p:nvPr>
            <p:ph idx="1"/>
          </p:nvPr>
        </p:nvSpPr>
        <p:spPr>
          <a:xfrm>
            <a:off x="4379709" y="686862"/>
            <a:ext cx="7037591" cy="5475129"/>
          </a:xfrm>
          <a:prstGeom prst="rect">
            <a:avLst/>
          </a:prstGeom>
        </p:spPr>
        <p:txBody>
          <a:bodyPr spcFirstLastPara="1" lIns="91425" tIns="91425" rIns="91425" bIns="91425" anchor="ctr" anchorCtr="0">
            <a:normAutofit/>
          </a:bodyPr>
          <a:lstStyle/>
          <a:p>
            <a:pPr marL="0" lvl="0" indent="0" rtl="0">
              <a:spcBef>
                <a:spcPts val="0"/>
              </a:spcBef>
              <a:spcAft>
                <a:spcPts val="600"/>
              </a:spcAft>
              <a:buNone/>
            </a:pPr>
            <a:r>
              <a:rPr lang="en-AU" sz="2000" b="1" dirty="0"/>
              <a:t>Responding to the audience:</a:t>
            </a:r>
          </a:p>
          <a:p>
            <a:pPr marL="0" lvl="0" indent="0" rtl="0">
              <a:spcBef>
                <a:spcPts val="0"/>
              </a:spcBef>
              <a:spcAft>
                <a:spcPts val="600"/>
              </a:spcAft>
              <a:buNone/>
            </a:pPr>
            <a:endParaRPr lang="en-AU" sz="2000" i="1" dirty="0"/>
          </a:p>
          <a:p>
            <a:pPr marL="457200" lvl="0" indent="-317500" rtl="0">
              <a:spcBef>
                <a:spcPts val="0"/>
              </a:spcBef>
              <a:spcAft>
                <a:spcPts val="600"/>
              </a:spcAft>
              <a:buClr>
                <a:srgbClr val="666666"/>
              </a:buClr>
              <a:buSzPts val="1400"/>
              <a:buFont typeface="Open Sans"/>
              <a:buChar char="●"/>
            </a:pPr>
            <a:r>
              <a:rPr lang="en-AU" sz="2000" dirty="0"/>
              <a:t>Replying to comments, maintaining account tone and voice.</a:t>
            </a:r>
          </a:p>
          <a:p>
            <a:pPr marL="457200" lvl="0" indent="-317500" rtl="0">
              <a:spcBef>
                <a:spcPts val="0"/>
              </a:spcBef>
              <a:spcAft>
                <a:spcPts val="600"/>
              </a:spcAft>
              <a:buClr>
                <a:srgbClr val="666666"/>
              </a:buClr>
              <a:buSzPts val="1400"/>
              <a:buFont typeface="Open Sans"/>
              <a:buChar char="●"/>
            </a:pPr>
            <a:r>
              <a:rPr lang="en-AU" sz="2000" dirty="0"/>
              <a:t>Answering queries within comments in a timely manner.</a:t>
            </a:r>
          </a:p>
          <a:p>
            <a:pPr marL="0" lvl="0" indent="0" rtl="0">
              <a:spcBef>
                <a:spcPts val="0"/>
              </a:spcBef>
              <a:spcAft>
                <a:spcPts val="600"/>
              </a:spcAft>
              <a:buNone/>
            </a:pPr>
            <a:endParaRPr lang="en-AU" sz="2000" dirty="0"/>
          </a:p>
          <a:p>
            <a:pPr marL="0" lvl="0" indent="0" rtl="0">
              <a:spcBef>
                <a:spcPts val="0"/>
              </a:spcBef>
              <a:spcAft>
                <a:spcPts val="600"/>
              </a:spcAft>
              <a:buNone/>
            </a:pPr>
            <a:r>
              <a:rPr lang="en-AU" sz="2000" b="1" dirty="0"/>
              <a:t>2-way communication:</a:t>
            </a:r>
          </a:p>
          <a:p>
            <a:pPr marL="0" lvl="0" indent="0" rtl="0">
              <a:spcBef>
                <a:spcPts val="0"/>
              </a:spcBef>
              <a:spcAft>
                <a:spcPts val="600"/>
              </a:spcAft>
              <a:buNone/>
            </a:pPr>
            <a:endParaRPr lang="en-AU" sz="2000" i="1" dirty="0"/>
          </a:p>
          <a:p>
            <a:pPr marL="0" lvl="0" indent="0" rtl="0">
              <a:spcBef>
                <a:spcPts val="0"/>
              </a:spcBef>
              <a:spcAft>
                <a:spcPts val="600"/>
              </a:spcAft>
              <a:buNone/>
            </a:pPr>
            <a:r>
              <a:rPr lang="en-AU" sz="2000" dirty="0"/>
              <a:t>Two-way communication will be achieved through ongoing audience interactions, including asking questions and replying to comments. There will be a focus on asking followers what type of content they would like to see. This way, the accounts can move away from the one-way communication model by allowing followers to have a say about the type of content being posted. The aim is to avoid ‘talking at’ followers, but rather including them in conversations.</a:t>
            </a:r>
          </a:p>
        </p:txBody>
      </p:sp>
    </p:spTree>
    <p:extLst>
      <p:ext uri="{BB962C8B-B14F-4D97-AF65-F5344CB8AC3E}">
        <p14:creationId xmlns:p14="http://schemas.microsoft.com/office/powerpoint/2010/main" val="1504168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2"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4"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5"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4DB3A641-7FA9-A44E-938A-F4D61F54F0E1}"/>
              </a:ext>
            </a:extLst>
          </p:cNvPr>
          <p:cNvSpPr>
            <a:spLocks noGrp="1"/>
          </p:cNvSpPr>
          <p:nvPr>
            <p:ph type="title"/>
          </p:nvPr>
        </p:nvSpPr>
        <p:spPr>
          <a:xfrm>
            <a:off x="535020" y="685800"/>
            <a:ext cx="2780271" cy="5105400"/>
          </a:xfrm>
        </p:spPr>
        <p:txBody>
          <a:bodyPr>
            <a:normAutofit/>
          </a:bodyPr>
          <a:lstStyle/>
          <a:p>
            <a:r>
              <a:rPr lang="en-US" sz="4000">
                <a:solidFill>
                  <a:srgbClr val="FFFFFF"/>
                </a:solidFill>
              </a:rPr>
              <a:t>Content Calendar </a:t>
            </a:r>
          </a:p>
        </p:txBody>
      </p:sp>
      <p:graphicFrame>
        <p:nvGraphicFramePr>
          <p:cNvPr id="5" name="Content Placeholder 2">
            <a:extLst>
              <a:ext uri="{FF2B5EF4-FFF2-40B4-BE49-F238E27FC236}">
                <a16:creationId xmlns:a16="http://schemas.microsoft.com/office/drawing/2014/main" id="{AF9CDCA7-BBED-4B73-9878-49ECEDF7E257}"/>
              </a:ext>
            </a:extLst>
          </p:cNvPr>
          <p:cNvGraphicFramePr>
            <a:graphicFrameLocks noGrp="1"/>
          </p:cNvGraphicFramePr>
          <p:nvPr>
            <p:ph idx="1"/>
            <p:extLst>
              <p:ext uri="{D42A27DB-BD31-4B8C-83A1-F6EECF244321}">
                <p14:modId xmlns:p14="http://schemas.microsoft.com/office/powerpoint/2010/main" val="138226646"/>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38546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70C70186-B5D1-7746-AE63-E8BCB3C0D749}"/>
              </a:ext>
            </a:extLst>
          </p:cNvPr>
          <p:cNvGraphicFramePr>
            <a:graphicFrameLocks noGrp="1"/>
          </p:cNvGraphicFramePr>
          <p:nvPr>
            <p:ph idx="1"/>
            <p:extLst>
              <p:ext uri="{D42A27DB-BD31-4B8C-83A1-F6EECF244321}">
                <p14:modId xmlns:p14="http://schemas.microsoft.com/office/powerpoint/2010/main" val="1493895804"/>
              </p:ext>
            </p:extLst>
          </p:nvPr>
        </p:nvGraphicFramePr>
        <p:xfrm>
          <a:off x="990599" y="542492"/>
          <a:ext cx="10577945" cy="3813377"/>
        </p:xfrm>
        <a:graphic>
          <a:graphicData uri="http://schemas.openxmlformats.org/drawingml/2006/table">
            <a:tbl>
              <a:tblPr firstRow="1" bandRow="1">
                <a:tableStyleId>{5C22544A-7EE6-4342-B048-85BDC9FD1C3A}</a:tableStyleId>
              </a:tblPr>
              <a:tblGrid>
                <a:gridCol w="1511135">
                  <a:extLst>
                    <a:ext uri="{9D8B030D-6E8A-4147-A177-3AD203B41FA5}">
                      <a16:colId xmlns:a16="http://schemas.microsoft.com/office/drawing/2014/main" val="2395020160"/>
                    </a:ext>
                  </a:extLst>
                </a:gridCol>
                <a:gridCol w="1511135">
                  <a:extLst>
                    <a:ext uri="{9D8B030D-6E8A-4147-A177-3AD203B41FA5}">
                      <a16:colId xmlns:a16="http://schemas.microsoft.com/office/drawing/2014/main" val="1368034652"/>
                    </a:ext>
                  </a:extLst>
                </a:gridCol>
                <a:gridCol w="1511135">
                  <a:extLst>
                    <a:ext uri="{9D8B030D-6E8A-4147-A177-3AD203B41FA5}">
                      <a16:colId xmlns:a16="http://schemas.microsoft.com/office/drawing/2014/main" val="2779408210"/>
                    </a:ext>
                  </a:extLst>
                </a:gridCol>
                <a:gridCol w="1511135">
                  <a:extLst>
                    <a:ext uri="{9D8B030D-6E8A-4147-A177-3AD203B41FA5}">
                      <a16:colId xmlns:a16="http://schemas.microsoft.com/office/drawing/2014/main" val="3315677741"/>
                    </a:ext>
                  </a:extLst>
                </a:gridCol>
                <a:gridCol w="1511135">
                  <a:extLst>
                    <a:ext uri="{9D8B030D-6E8A-4147-A177-3AD203B41FA5}">
                      <a16:colId xmlns:a16="http://schemas.microsoft.com/office/drawing/2014/main" val="2404772726"/>
                    </a:ext>
                  </a:extLst>
                </a:gridCol>
                <a:gridCol w="1511135">
                  <a:extLst>
                    <a:ext uri="{9D8B030D-6E8A-4147-A177-3AD203B41FA5}">
                      <a16:colId xmlns:a16="http://schemas.microsoft.com/office/drawing/2014/main" val="1867031419"/>
                    </a:ext>
                  </a:extLst>
                </a:gridCol>
                <a:gridCol w="1511135">
                  <a:extLst>
                    <a:ext uri="{9D8B030D-6E8A-4147-A177-3AD203B41FA5}">
                      <a16:colId xmlns:a16="http://schemas.microsoft.com/office/drawing/2014/main" val="3651321593"/>
                    </a:ext>
                  </a:extLst>
                </a:gridCol>
              </a:tblGrid>
              <a:tr h="704417">
                <a:tc>
                  <a:txBody>
                    <a:bodyPr/>
                    <a:lstStyle/>
                    <a:p>
                      <a:r>
                        <a:rPr lang="en-US" dirty="0"/>
                        <a:t>Monday </a:t>
                      </a:r>
                    </a:p>
                  </a:txBody>
                  <a:tcPr/>
                </a:tc>
                <a:tc>
                  <a:txBody>
                    <a:bodyPr/>
                    <a:lstStyle/>
                    <a:p>
                      <a:r>
                        <a:rPr lang="en-US" dirty="0"/>
                        <a:t>Tuesday </a:t>
                      </a:r>
                    </a:p>
                  </a:txBody>
                  <a:tcPr/>
                </a:tc>
                <a:tc>
                  <a:txBody>
                    <a:bodyPr/>
                    <a:lstStyle/>
                    <a:p>
                      <a:r>
                        <a:rPr lang="en-US" dirty="0"/>
                        <a:t>Wednesday </a:t>
                      </a:r>
                    </a:p>
                  </a:txBody>
                  <a:tcPr/>
                </a:tc>
                <a:tc>
                  <a:txBody>
                    <a:bodyPr/>
                    <a:lstStyle/>
                    <a:p>
                      <a:r>
                        <a:rPr lang="en-US" dirty="0"/>
                        <a:t>Thursday </a:t>
                      </a:r>
                    </a:p>
                  </a:txBody>
                  <a:tcPr/>
                </a:tc>
                <a:tc>
                  <a:txBody>
                    <a:bodyPr/>
                    <a:lstStyle/>
                    <a:p>
                      <a:r>
                        <a:rPr lang="en-US" dirty="0"/>
                        <a:t>Friday </a:t>
                      </a:r>
                    </a:p>
                  </a:txBody>
                  <a:tcPr/>
                </a:tc>
                <a:tc>
                  <a:txBody>
                    <a:bodyPr/>
                    <a:lstStyle/>
                    <a:p>
                      <a:r>
                        <a:rPr lang="en-US" dirty="0"/>
                        <a:t>Saturday </a:t>
                      </a:r>
                    </a:p>
                  </a:txBody>
                  <a:tcPr/>
                </a:tc>
                <a:tc>
                  <a:txBody>
                    <a:bodyPr/>
                    <a:lstStyle/>
                    <a:p>
                      <a:r>
                        <a:rPr lang="en-US" dirty="0"/>
                        <a:t>Sunday </a:t>
                      </a:r>
                    </a:p>
                  </a:txBody>
                  <a:tcPr/>
                </a:tc>
                <a:extLst>
                  <a:ext uri="{0D108BD9-81ED-4DB2-BD59-A6C34878D82A}">
                    <a16:rowId xmlns:a16="http://schemas.microsoft.com/office/drawing/2014/main" val="2681526565"/>
                  </a:ext>
                </a:extLst>
              </a:tr>
              <a:tr h="2894424">
                <a:tc>
                  <a:txBody>
                    <a:bodyPr/>
                    <a:lstStyle/>
                    <a:p>
                      <a:r>
                        <a:rPr lang="en-US" dirty="0"/>
                        <a:t>Start of the week post</a:t>
                      </a:r>
                    </a:p>
                    <a:p>
                      <a:endParaRPr lang="en-US" dirty="0"/>
                    </a:p>
                    <a:p>
                      <a:pPr marL="285750" indent="-285750">
                        <a:buFontTx/>
                        <a:buChar char="-"/>
                      </a:pPr>
                      <a:r>
                        <a:rPr lang="en-US" dirty="0"/>
                        <a:t>News article </a:t>
                      </a:r>
                    </a:p>
                    <a:p>
                      <a:pPr marL="285750" indent="-285750">
                        <a:buFontTx/>
                        <a:buChar char="-"/>
                      </a:pPr>
                      <a:r>
                        <a:rPr lang="en-US" dirty="0"/>
                        <a:t>‘Fun’ Monday call to action </a:t>
                      </a:r>
                    </a:p>
                  </a:txBody>
                  <a:tcPr/>
                </a:tc>
                <a:tc>
                  <a:txBody>
                    <a:bodyPr/>
                    <a:lstStyle/>
                    <a:p>
                      <a:r>
                        <a:rPr lang="en-US" dirty="0"/>
                        <a:t>Portfolio Post </a:t>
                      </a:r>
                    </a:p>
                    <a:p>
                      <a:endParaRPr lang="en-US" dirty="0"/>
                    </a:p>
                    <a:p>
                      <a:pPr marL="285750" indent="-285750">
                        <a:buFontTx/>
                        <a:buChar char="-"/>
                      </a:pPr>
                      <a:r>
                        <a:rPr lang="en-US" dirty="0"/>
                        <a:t>What are we working on in the space of _ </a:t>
                      </a:r>
                    </a:p>
                  </a:txBody>
                  <a:tcPr/>
                </a:tc>
                <a:tc>
                  <a:txBody>
                    <a:bodyPr/>
                    <a:lstStyle/>
                    <a:p>
                      <a:r>
                        <a:rPr lang="en-US" dirty="0"/>
                        <a:t>Electorate post </a:t>
                      </a:r>
                    </a:p>
                    <a:p>
                      <a:endParaRPr lang="en-US" dirty="0"/>
                    </a:p>
                    <a:p>
                      <a:pPr marL="285750" indent="-285750">
                        <a:buFontTx/>
                        <a:buChar char="-"/>
                      </a:pPr>
                      <a:r>
                        <a:rPr lang="en-US" dirty="0"/>
                        <a:t>What is going on in the electorate? </a:t>
                      </a:r>
                    </a:p>
                    <a:p>
                      <a:pPr marL="285750" indent="-285750">
                        <a:buFontTx/>
                        <a:buChar char="-"/>
                      </a:pPr>
                      <a:r>
                        <a:rPr lang="en-US" dirty="0"/>
                        <a:t>What are we working on </a:t>
                      </a:r>
                    </a:p>
                  </a:txBody>
                  <a:tcPr/>
                </a:tc>
                <a:tc>
                  <a:txBody>
                    <a:bodyPr/>
                    <a:lstStyle/>
                    <a:p>
                      <a:endParaRPr lang="en-US"/>
                    </a:p>
                  </a:txBody>
                  <a:tcPr/>
                </a:tc>
                <a:tc>
                  <a:txBody>
                    <a:bodyPr/>
                    <a:lstStyle/>
                    <a:p>
                      <a:r>
                        <a:rPr lang="en-US" dirty="0"/>
                        <a:t>Portfolio post</a:t>
                      </a:r>
                    </a:p>
                    <a:p>
                      <a:endParaRPr lang="en-US" dirty="0"/>
                    </a:p>
                    <a:p>
                      <a:r>
                        <a:rPr lang="en-US" dirty="0"/>
                        <a:t>Electorate post  </a:t>
                      </a:r>
                    </a:p>
                  </a:txBody>
                  <a:tcPr/>
                </a:tc>
                <a:tc>
                  <a:txBody>
                    <a:bodyPr/>
                    <a:lstStyle/>
                    <a:p>
                      <a:r>
                        <a:rPr lang="en-US" dirty="0"/>
                        <a:t>Weekend events (if any) </a:t>
                      </a:r>
                    </a:p>
                  </a:txBody>
                  <a:tcPr/>
                </a:tc>
                <a:tc>
                  <a:txBody>
                    <a:bodyPr/>
                    <a:lstStyle/>
                    <a:p>
                      <a:endParaRPr lang="en-US" dirty="0"/>
                    </a:p>
                  </a:txBody>
                  <a:tcPr/>
                </a:tc>
                <a:extLst>
                  <a:ext uri="{0D108BD9-81ED-4DB2-BD59-A6C34878D82A}">
                    <a16:rowId xmlns:a16="http://schemas.microsoft.com/office/drawing/2014/main" val="2094150417"/>
                  </a:ext>
                </a:extLst>
              </a:tr>
            </a:tbl>
          </a:graphicData>
        </a:graphic>
      </p:graphicFrame>
      <p:sp>
        <p:nvSpPr>
          <p:cNvPr id="5" name="TextBox 4">
            <a:extLst>
              <a:ext uri="{FF2B5EF4-FFF2-40B4-BE49-F238E27FC236}">
                <a16:creationId xmlns:a16="http://schemas.microsoft.com/office/drawing/2014/main" id="{A54B0F12-4C74-FF46-8DB2-0A17AD0C63B1}"/>
              </a:ext>
            </a:extLst>
          </p:cNvPr>
          <p:cNvSpPr txBox="1"/>
          <p:nvPr/>
        </p:nvSpPr>
        <p:spPr>
          <a:xfrm>
            <a:off x="720437" y="4447310"/>
            <a:ext cx="10751126" cy="2862322"/>
          </a:xfrm>
          <a:prstGeom prst="rect">
            <a:avLst/>
          </a:prstGeom>
          <a:noFill/>
        </p:spPr>
        <p:txBody>
          <a:bodyPr wrap="square" rtlCol="0">
            <a:spAutoFit/>
          </a:bodyPr>
          <a:lstStyle/>
          <a:p>
            <a:r>
              <a:rPr lang="en-US" dirty="0"/>
              <a:t>Each Post should: </a:t>
            </a:r>
          </a:p>
          <a:p>
            <a:pPr marL="285750" indent="-285750">
              <a:buFontTx/>
              <a:buChar char="-"/>
            </a:pPr>
            <a:r>
              <a:rPr lang="en-US" dirty="0"/>
              <a:t>Rotating weekly theme; each week focusing on one particular </a:t>
            </a:r>
            <a:r>
              <a:rPr lang="en-US" dirty="0" err="1"/>
              <a:t>portfiolo</a:t>
            </a:r>
            <a:r>
              <a:rPr lang="en-US" dirty="0"/>
              <a:t> with electorate mixed it</a:t>
            </a:r>
          </a:p>
          <a:p>
            <a:pPr marL="285750" indent="-285750">
              <a:buFontTx/>
              <a:buChar char="-"/>
            </a:pPr>
            <a:r>
              <a:rPr lang="en-US" dirty="0"/>
              <a:t>Have some form of call to action for the audience to engage with: Poll, Questions </a:t>
            </a:r>
            <a:r>
              <a:rPr lang="en-US" dirty="0" err="1"/>
              <a:t>ect</a:t>
            </a:r>
            <a:r>
              <a:rPr lang="en-US" dirty="0"/>
              <a:t>.</a:t>
            </a:r>
          </a:p>
          <a:p>
            <a:pPr marL="285750" indent="-285750">
              <a:buFontTx/>
              <a:buChar char="-"/>
            </a:pPr>
            <a:r>
              <a:rPr lang="en-US" dirty="0"/>
              <a:t>Follow the JM 2.0 Brand through tone and voice </a:t>
            </a:r>
          </a:p>
          <a:p>
            <a:pPr marL="285750" indent="-285750">
              <a:buFontTx/>
              <a:buChar char="-"/>
            </a:pPr>
            <a:r>
              <a:rPr lang="en-US" dirty="0"/>
              <a:t>Each post should have a purpose – No fluff posts</a:t>
            </a:r>
          </a:p>
          <a:p>
            <a:pPr marL="285750" indent="-285750">
              <a:buFontTx/>
              <a:buChar char="-"/>
            </a:pPr>
            <a:r>
              <a:rPr lang="en-US" dirty="0"/>
              <a:t>Always thinking about who we want to target? Is the relative to the ‘Jackson’ Persona OR the ‘Barbra’ Persona. </a:t>
            </a:r>
          </a:p>
          <a:p>
            <a:pPr marL="742950" lvl="1" indent="-285750">
              <a:buFontTx/>
              <a:buChar char="-"/>
            </a:pPr>
            <a:r>
              <a:rPr lang="en-US" dirty="0"/>
              <a:t>How do we effectively target both? </a:t>
            </a:r>
          </a:p>
          <a:p>
            <a:pPr lvl="1"/>
            <a:endParaRPr lang="en-US" dirty="0"/>
          </a:p>
          <a:p>
            <a:pPr marL="285750" indent="-285750">
              <a:buFontTx/>
              <a:buChar char="-"/>
            </a:pPr>
            <a:endParaRPr lang="en-US" dirty="0"/>
          </a:p>
          <a:p>
            <a:pPr marL="285750" indent="-285750">
              <a:buFontTx/>
              <a:buChar char="-"/>
            </a:pPr>
            <a:endParaRPr lang="en-US" dirty="0"/>
          </a:p>
        </p:txBody>
      </p:sp>
    </p:spTree>
    <p:extLst>
      <p:ext uri="{BB962C8B-B14F-4D97-AF65-F5344CB8AC3E}">
        <p14:creationId xmlns:p14="http://schemas.microsoft.com/office/powerpoint/2010/main" val="82104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0BD00-1820-ED42-B4CA-A7457618A817}"/>
              </a:ext>
            </a:extLst>
          </p:cNvPr>
          <p:cNvSpPr>
            <a:spLocks noGrp="1"/>
          </p:cNvSpPr>
          <p:nvPr>
            <p:ph type="title"/>
          </p:nvPr>
        </p:nvSpPr>
        <p:spPr/>
        <p:txBody>
          <a:bodyPr/>
          <a:lstStyle/>
          <a:p>
            <a:r>
              <a:rPr lang="en-US" dirty="0"/>
              <a:t>Bibliography </a:t>
            </a:r>
          </a:p>
        </p:txBody>
      </p:sp>
      <p:sp>
        <p:nvSpPr>
          <p:cNvPr id="3" name="Content Placeholder 2">
            <a:extLst>
              <a:ext uri="{FF2B5EF4-FFF2-40B4-BE49-F238E27FC236}">
                <a16:creationId xmlns:a16="http://schemas.microsoft.com/office/drawing/2014/main" id="{BF1950A0-39C4-B94B-B5F8-157E7D0FE231}"/>
              </a:ext>
            </a:extLst>
          </p:cNvPr>
          <p:cNvSpPr>
            <a:spLocks noGrp="1"/>
          </p:cNvSpPr>
          <p:nvPr>
            <p:ph idx="1"/>
          </p:nvPr>
        </p:nvSpPr>
        <p:spPr/>
        <p:txBody>
          <a:bodyPr>
            <a:normAutofit/>
          </a:bodyPr>
          <a:lstStyle/>
          <a:p>
            <a:r>
              <a:rPr lang="en-AU" sz="1500" dirty="0" err="1"/>
              <a:t>Enli</a:t>
            </a:r>
            <a:r>
              <a:rPr lang="en-AU" sz="1500" dirty="0"/>
              <a:t>, G. Rosenberg, L., (2018). Trust in the Age of Social Media: Populist Politicians seen more Authentic  </a:t>
            </a:r>
            <a:endParaRPr lang="en-US" sz="1500" dirty="0"/>
          </a:p>
          <a:p>
            <a:r>
              <a:rPr lang="en-AU" sz="1500" dirty="0"/>
              <a:t>Wharton. U., (2020). How Social Media Is Shaping Political Campaigns, </a:t>
            </a:r>
            <a:r>
              <a:rPr lang="en-AU" sz="1500" u="sng" dirty="0">
                <a:solidFill>
                  <a:srgbClr val="0563C1"/>
                </a:solidFill>
                <a:hlinkClick r:id="rId2">
                  <a:extLst>
                    <a:ext uri="{A12FA001-AC4F-418D-AE19-62706E023703}">
                      <ahyp:hlinkClr xmlns:ahyp="http://schemas.microsoft.com/office/drawing/2018/hyperlinkcolor" val="tx"/>
                    </a:ext>
                  </a:extLst>
                </a:hlinkClick>
              </a:rPr>
              <a:t>https://knowledge.wharton.upenn.edu/article/how-social-media-is-shaping-political-campaigns</a:t>
            </a:r>
            <a:r>
              <a:rPr lang="en-AU" sz="1500" u="sng" dirty="0">
                <a:hlinkClick r:id="rId2">
                  <a:extLst>
                    <a:ext uri="{A12FA001-AC4F-418D-AE19-62706E023703}">
                      <ahyp:hlinkClr xmlns:ahyp="http://schemas.microsoft.com/office/drawing/2018/hyperlinkcolor" val="tx"/>
                    </a:ext>
                  </a:extLst>
                </a:hlinkClick>
              </a:rPr>
              <a:t>/</a:t>
            </a:r>
            <a:endParaRPr lang="en-AU" sz="1500" u="sng" dirty="0"/>
          </a:p>
          <a:p>
            <a:r>
              <a:rPr lang="en-AU" sz="1500" dirty="0">
                <a:highlight>
                  <a:srgbClr val="FFFFFF"/>
                </a:highlight>
              </a:rPr>
              <a:t>McCready, R. (2018, July 23). </a:t>
            </a:r>
            <a:r>
              <a:rPr lang="en-AU" sz="1500" i="1" dirty="0">
                <a:highlight>
                  <a:srgbClr val="FFFFFF"/>
                </a:highlight>
              </a:rPr>
              <a:t>4 Simple Ways to Develop a Strong Brand Voice on Instagram</a:t>
            </a:r>
            <a:r>
              <a:rPr lang="en-AU" sz="1500" dirty="0">
                <a:highlight>
                  <a:srgbClr val="FFFFFF"/>
                </a:highlight>
              </a:rPr>
              <a:t>. </a:t>
            </a:r>
            <a:r>
              <a:rPr lang="en-AU" sz="1500" dirty="0" err="1">
                <a:highlight>
                  <a:srgbClr val="FFFFFF"/>
                </a:highlight>
              </a:rPr>
              <a:t>Iconosquare</a:t>
            </a:r>
            <a:r>
              <a:rPr lang="en-AU" sz="1500" dirty="0">
                <a:highlight>
                  <a:srgbClr val="FFFFFF"/>
                </a:highlight>
              </a:rPr>
              <a:t> Blog. </a:t>
            </a:r>
            <a:r>
              <a:rPr lang="en-AU" sz="1500" dirty="0">
                <a:highlight>
                  <a:srgbClr val="FFFFFF"/>
                </a:highlight>
                <a:hlinkClick r:id="rId3"/>
              </a:rPr>
              <a:t>https://blog.iconosquare.com/develop-brand-voice-on-instagram/</a:t>
            </a:r>
            <a:endParaRPr lang="en-AU" sz="1500" dirty="0">
              <a:highlight>
                <a:srgbClr val="FFFFFF"/>
              </a:highlight>
            </a:endParaRPr>
          </a:p>
          <a:p>
            <a:r>
              <a:rPr lang="en-AU" sz="1500" dirty="0">
                <a:highlight>
                  <a:srgbClr val="FFFFFF"/>
                </a:highlight>
              </a:rPr>
              <a:t>Morgan, K. (2019, July 17). </a:t>
            </a:r>
            <a:r>
              <a:rPr lang="en-AU" sz="1500" i="1" dirty="0">
                <a:highlight>
                  <a:srgbClr val="FFFFFF"/>
                </a:highlight>
              </a:rPr>
              <a:t>The Four Dimensions of Tone of Voice</a:t>
            </a:r>
            <a:r>
              <a:rPr lang="en-AU" sz="1500" dirty="0">
                <a:highlight>
                  <a:srgbClr val="FFFFFF"/>
                </a:highlight>
              </a:rPr>
              <a:t>. Nielsen Norman Group. https://</a:t>
            </a:r>
            <a:r>
              <a:rPr lang="en-AU" sz="1500" dirty="0" err="1">
                <a:highlight>
                  <a:srgbClr val="FFFFFF"/>
                </a:highlight>
              </a:rPr>
              <a:t>www.nngroup.com</a:t>
            </a:r>
            <a:r>
              <a:rPr lang="en-AU" sz="1500" dirty="0">
                <a:highlight>
                  <a:srgbClr val="FFFFFF"/>
                </a:highlight>
              </a:rPr>
              <a:t>/articles/tone-of-voice-dimensions/</a:t>
            </a:r>
          </a:p>
          <a:p>
            <a:endParaRPr lang="en-AU" dirty="0"/>
          </a:p>
          <a:p>
            <a:endParaRPr lang="en-AU" dirty="0"/>
          </a:p>
        </p:txBody>
      </p:sp>
    </p:spTree>
    <p:extLst>
      <p:ext uri="{BB962C8B-B14F-4D97-AF65-F5344CB8AC3E}">
        <p14:creationId xmlns:p14="http://schemas.microsoft.com/office/powerpoint/2010/main" val="2565313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B8D412AD-9CF4-4510-97DC-34D6CC8308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43467" y="691992"/>
            <a:ext cx="4025724" cy="552254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4309600-594C-9F4B-A391-9E1E401A4F72}"/>
              </a:ext>
            </a:extLst>
          </p:cNvPr>
          <p:cNvSpPr>
            <a:spLocks noGrp="1"/>
          </p:cNvSpPr>
          <p:nvPr>
            <p:ph type="title"/>
          </p:nvPr>
        </p:nvSpPr>
        <p:spPr>
          <a:xfrm>
            <a:off x="1072055" y="1019503"/>
            <a:ext cx="3147848" cy="2065283"/>
          </a:xfrm>
        </p:spPr>
        <p:txBody>
          <a:bodyPr anchor="b">
            <a:normAutofit/>
          </a:bodyPr>
          <a:lstStyle/>
          <a:p>
            <a:r>
              <a:rPr lang="en-US" sz="4000" dirty="0">
                <a:solidFill>
                  <a:srgbClr val="FFFFFF"/>
                </a:solidFill>
              </a:rPr>
              <a:t>Instagram: SWAT  </a:t>
            </a:r>
          </a:p>
        </p:txBody>
      </p:sp>
      <p:cxnSp>
        <p:nvCxnSpPr>
          <p:cNvPr id="11" name="Straight Connector 10">
            <a:extLst>
              <a:ext uri="{FF2B5EF4-FFF2-40B4-BE49-F238E27FC236}">
                <a16:creationId xmlns:a16="http://schemas.microsoft.com/office/drawing/2014/main" id="{E8FC89CA-47F1-4934-B283-0E52680A1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20600" y="3163562"/>
            <a:ext cx="3108960"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774D182-951D-BD4F-B649-7D8D29C48B05}"/>
              </a:ext>
            </a:extLst>
          </p:cNvPr>
          <p:cNvSpPr>
            <a:spLocks noGrp="1"/>
          </p:cNvSpPr>
          <p:nvPr>
            <p:ph idx="1"/>
          </p:nvPr>
        </p:nvSpPr>
        <p:spPr>
          <a:xfrm>
            <a:off x="1072056" y="3247283"/>
            <a:ext cx="3147848" cy="2228608"/>
          </a:xfrm>
        </p:spPr>
        <p:txBody>
          <a:bodyPr>
            <a:normAutofit/>
          </a:bodyPr>
          <a:lstStyle/>
          <a:p>
            <a:pPr marL="0" indent="0">
              <a:buNone/>
            </a:pPr>
            <a:r>
              <a:rPr lang="en-AU" sz="1500" dirty="0">
                <a:solidFill>
                  <a:srgbClr val="FFFFFF"/>
                </a:solidFill>
              </a:rPr>
              <a:t>Instagram is a more informal platform where aesthetics count for the most part. Instagram can be used to engage with the younger generations, so taking advantage so James’ humour might be a good way to push through more content through the BTS and more community engagement within the </a:t>
            </a:r>
            <a:r>
              <a:rPr lang="en-AU" sz="1500" dirty="0" err="1">
                <a:solidFill>
                  <a:srgbClr val="FFFFFF"/>
                </a:solidFill>
              </a:rPr>
              <a:t>Yerrabi</a:t>
            </a:r>
            <a:r>
              <a:rPr lang="en-AU" sz="1500" dirty="0">
                <a:solidFill>
                  <a:srgbClr val="FFFFFF"/>
                </a:solidFill>
              </a:rPr>
              <a:t> area</a:t>
            </a:r>
            <a:r>
              <a:rPr lang="en-AU" sz="1500" dirty="0">
                <a:solidFill>
                  <a:srgbClr val="FFFFFF"/>
                </a:solidFill>
                <a:effectLst/>
              </a:rPr>
              <a:t> </a:t>
            </a:r>
          </a:p>
          <a:p>
            <a:pPr marL="0" indent="0">
              <a:buNone/>
            </a:pPr>
            <a:endParaRPr lang="en-US" sz="1500" dirty="0">
              <a:solidFill>
                <a:srgbClr val="FFFFFF"/>
              </a:solidFill>
            </a:endParaRPr>
          </a:p>
        </p:txBody>
      </p:sp>
      <p:graphicFrame>
        <p:nvGraphicFramePr>
          <p:cNvPr id="4" name="Table 3">
            <a:extLst>
              <a:ext uri="{FF2B5EF4-FFF2-40B4-BE49-F238E27FC236}">
                <a16:creationId xmlns:a16="http://schemas.microsoft.com/office/drawing/2014/main" id="{0B956D7B-B50E-9F48-ACA6-51B38C2CEF6B}"/>
              </a:ext>
            </a:extLst>
          </p:cNvPr>
          <p:cNvGraphicFramePr>
            <a:graphicFrameLocks noGrp="1"/>
          </p:cNvGraphicFramePr>
          <p:nvPr>
            <p:extLst>
              <p:ext uri="{D42A27DB-BD31-4B8C-83A1-F6EECF244321}">
                <p14:modId xmlns:p14="http://schemas.microsoft.com/office/powerpoint/2010/main" val="953459739"/>
              </p:ext>
            </p:extLst>
          </p:nvPr>
        </p:nvGraphicFramePr>
        <p:xfrm>
          <a:off x="5216539" y="1389459"/>
          <a:ext cx="6331995" cy="4149991"/>
        </p:xfrm>
        <a:graphic>
          <a:graphicData uri="http://schemas.openxmlformats.org/drawingml/2006/table">
            <a:tbl>
              <a:tblPr firstRow="1" firstCol="1" bandRow="1">
                <a:tableStyleId>{C083E6E3-FA7D-4D7B-A595-EF9225AFEA82}</a:tableStyleId>
              </a:tblPr>
              <a:tblGrid>
                <a:gridCol w="3279835">
                  <a:extLst>
                    <a:ext uri="{9D8B030D-6E8A-4147-A177-3AD203B41FA5}">
                      <a16:colId xmlns:a16="http://schemas.microsoft.com/office/drawing/2014/main" val="3993900988"/>
                    </a:ext>
                  </a:extLst>
                </a:gridCol>
                <a:gridCol w="3052160">
                  <a:extLst>
                    <a:ext uri="{9D8B030D-6E8A-4147-A177-3AD203B41FA5}">
                      <a16:colId xmlns:a16="http://schemas.microsoft.com/office/drawing/2014/main" val="2130696137"/>
                    </a:ext>
                  </a:extLst>
                </a:gridCol>
              </a:tblGrid>
              <a:tr h="2306173">
                <a:tc>
                  <a:txBody>
                    <a:bodyPr/>
                    <a:lstStyle/>
                    <a:p>
                      <a:r>
                        <a:rPr lang="en-AU" sz="1500" b="0" dirty="0">
                          <a:effectLst/>
                        </a:rPr>
                        <a:t>Strength: </a:t>
                      </a:r>
                      <a:endParaRPr lang="en-AU" sz="1700" b="0" dirty="0">
                        <a:effectLst/>
                      </a:endParaRPr>
                    </a:p>
                    <a:p>
                      <a:pPr marL="342900" lvl="0" indent="-342900" fontAlgn="base">
                        <a:buSzPts val="1000"/>
                        <a:buFont typeface="Symbol" pitchFamily="2" charset="2"/>
                        <a:buChar char=""/>
                        <a:tabLst>
                          <a:tab pos="457200" algn="l"/>
                        </a:tabLst>
                      </a:pPr>
                      <a:r>
                        <a:rPr lang="en-AU" sz="1500" b="0" dirty="0">
                          <a:effectLst/>
                        </a:rPr>
                        <a:t>Shows more BTS of James and his campaign </a:t>
                      </a:r>
                      <a:endParaRPr lang="en-AU" sz="1700" b="0" dirty="0">
                        <a:effectLst/>
                      </a:endParaRPr>
                    </a:p>
                    <a:p>
                      <a:pPr marL="342900" lvl="0" indent="-342900" fontAlgn="base">
                        <a:buSzPts val="1000"/>
                        <a:buFont typeface="Symbol" pitchFamily="2" charset="2"/>
                        <a:buChar char=""/>
                        <a:tabLst>
                          <a:tab pos="457200" algn="l"/>
                        </a:tabLst>
                      </a:pPr>
                      <a:r>
                        <a:rPr lang="en-AU" sz="1500" b="0" dirty="0">
                          <a:effectLst/>
                        </a:rPr>
                        <a:t>Pictures highlight the public interests </a:t>
                      </a:r>
                      <a:endParaRPr lang="en-AU" sz="1700" b="0" dirty="0">
                        <a:effectLst/>
                      </a:endParaRPr>
                    </a:p>
                    <a:p>
                      <a:pPr marL="342900" lvl="0" indent="-342900" fontAlgn="base">
                        <a:buSzPts val="1000"/>
                        <a:buFont typeface="Symbol" pitchFamily="2" charset="2"/>
                        <a:buChar char=""/>
                        <a:tabLst>
                          <a:tab pos="457200" algn="l"/>
                        </a:tabLst>
                      </a:pPr>
                      <a:r>
                        <a:rPr lang="en-AU" sz="1500" b="0" dirty="0">
                          <a:effectLst/>
                        </a:rPr>
                        <a:t>Pictures highlight James with members of the community </a:t>
                      </a:r>
                      <a:endParaRPr lang="en-AU" sz="17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7567" marR="87567" marT="87567" marB="87567"/>
                </a:tc>
                <a:tc>
                  <a:txBody>
                    <a:bodyPr/>
                    <a:lstStyle/>
                    <a:p>
                      <a:r>
                        <a:rPr lang="en-AU" sz="1500" b="0" dirty="0">
                          <a:effectLst/>
                        </a:rPr>
                        <a:t>Weakness: </a:t>
                      </a:r>
                      <a:endParaRPr lang="en-AU" sz="1700" b="0" dirty="0">
                        <a:effectLst/>
                      </a:endParaRPr>
                    </a:p>
                    <a:p>
                      <a:pPr marL="342900" lvl="0" indent="-342900" fontAlgn="base">
                        <a:buSzPts val="1000"/>
                        <a:buFont typeface="Symbol" pitchFamily="2" charset="2"/>
                        <a:buChar char=""/>
                        <a:tabLst>
                          <a:tab pos="457200" algn="l"/>
                        </a:tabLst>
                      </a:pPr>
                      <a:r>
                        <a:rPr lang="en-AU" sz="1500" b="0" dirty="0">
                          <a:effectLst/>
                        </a:rPr>
                        <a:t>Small follower base </a:t>
                      </a:r>
                      <a:endParaRPr lang="en-AU" sz="1700" b="0" dirty="0">
                        <a:effectLst/>
                      </a:endParaRPr>
                    </a:p>
                    <a:p>
                      <a:pPr marL="342900" lvl="0" indent="-342900" fontAlgn="base">
                        <a:buSzPts val="1000"/>
                        <a:buFont typeface="Symbol" pitchFamily="2" charset="2"/>
                        <a:buChar char=""/>
                        <a:tabLst>
                          <a:tab pos="457200" algn="l"/>
                        </a:tabLst>
                      </a:pPr>
                      <a:r>
                        <a:rPr lang="en-AU" sz="1500" b="0" dirty="0">
                          <a:effectLst/>
                        </a:rPr>
                        <a:t>lower community engagement/interaction through followers </a:t>
                      </a:r>
                      <a:endParaRPr lang="en-AU" sz="1700" b="0" dirty="0">
                        <a:effectLst/>
                      </a:endParaRPr>
                    </a:p>
                    <a:p>
                      <a:pPr marL="342900" lvl="0" indent="-342900" fontAlgn="base">
                        <a:buSzPts val="1000"/>
                        <a:buFont typeface="Symbol" pitchFamily="2" charset="2"/>
                        <a:buChar char=""/>
                        <a:tabLst>
                          <a:tab pos="457200" algn="l"/>
                        </a:tabLst>
                      </a:pPr>
                      <a:r>
                        <a:rPr lang="en-AU" sz="1500" b="0" dirty="0">
                          <a:effectLst/>
                        </a:rPr>
                        <a:t>Less personal </a:t>
                      </a:r>
                      <a:endParaRPr lang="en-AU" sz="1700" b="0" dirty="0">
                        <a:effectLst/>
                      </a:endParaRPr>
                    </a:p>
                    <a:p>
                      <a:pPr marL="342900" lvl="0" indent="-342900" fontAlgn="base">
                        <a:buSzPts val="1000"/>
                        <a:buFont typeface="Symbol" pitchFamily="2" charset="2"/>
                        <a:buChar char=""/>
                        <a:tabLst>
                          <a:tab pos="457200" algn="l"/>
                        </a:tabLst>
                      </a:pPr>
                      <a:r>
                        <a:rPr lang="en-AU" sz="1500" b="0" dirty="0">
                          <a:effectLst/>
                        </a:rPr>
                        <a:t>Aesthetic of the page - Instagram is all about the look  </a:t>
                      </a:r>
                      <a:endParaRPr lang="en-AU" sz="17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7567" marR="87567" marT="87567" marB="87567"/>
                </a:tc>
                <a:extLst>
                  <a:ext uri="{0D108BD9-81ED-4DB2-BD59-A6C34878D82A}">
                    <a16:rowId xmlns:a16="http://schemas.microsoft.com/office/drawing/2014/main" val="1806350605"/>
                  </a:ext>
                </a:extLst>
              </a:tr>
              <a:tr h="1843818">
                <a:tc>
                  <a:txBody>
                    <a:bodyPr/>
                    <a:lstStyle/>
                    <a:p>
                      <a:r>
                        <a:rPr lang="en-AU" sz="1500" b="0" dirty="0">
                          <a:effectLst/>
                        </a:rPr>
                        <a:t>Opportunities: </a:t>
                      </a:r>
                      <a:endParaRPr lang="en-AU" sz="1700" b="0" dirty="0">
                        <a:effectLst/>
                      </a:endParaRPr>
                    </a:p>
                    <a:p>
                      <a:pPr marL="342900" lvl="0" indent="-342900" fontAlgn="base">
                        <a:buSzPts val="1000"/>
                        <a:buFont typeface="Symbol" pitchFamily="2" charset="2"/>
                        <a:buChar char=""/>
                        <a:tabLst>
                          <a:tab pos="457200" algn="l"/>
                        </a:tabLst>
                      </a:pPr>
                      <a:r>
                        <a:rPr lang="en-AU" sz="1500" b="0" dirty="0">
                          <a:effectLst/>
                        </a:rPr>
                        <a:t>Room for better community engagement</a:t>
                      </a:r>
                      <a:endParaRPr lang="en-AU" sz="1700" b="0" dirty="0">
                        <a:effectLst/>
                      </a:endParaRPr>
                    </a:p>
                    <a:p>
                      <a:pPr marL="342900" lvl="0" indent="-342900" fontAlgn="base">
                        <a:buSzPts val="1000"/>
                        <a:buFont typeface="Symbol" pitchFamily="2" charset="2"/>
                        <a:buChar char=""/>
                        <a:tabLst>
                          <a:tab pos="457200" algn="l"/>
                        </a:tabLst>
                      </a:pPr>
                      <a:r>
                        <a:rPr lang="en-AU" sz="1500" b="0" dirty="0">
                          <a:effectLst/>
                        </a:rPr>
                        <a:t>Target the younger voters </a:t>
                      </a:r>
                      <a:endParaRPr lang="en-AU" sz="1700" b="0" dirty="0">
                        <a:effectLst/>
                      </a:endParaRPr>
                    </a:p>
                    <a:p>
                      <a:pPr marL="342900" lvl="0" indent="-342900" fontAlgn="base">
                        <a:buSzPts val="1000"/>
                        <a:buFont typeface="Symbol" pitchFamily="2" charset="2"/>
                        <a:buChar char=""/>
                        <a:tabLst>
                          <a:tab pos="457200" algn="l"/>
                        </a:tabLst>
                      </a:pPr>
                      <a:r>
                        <a:rPr lang="en-AU" sz="1500" b="0" dirty="0">
                          <a:effectLst/>
                        </a:rPr>
                        <a:t>Increase James’ personality - make it less political and showcase his ‘normal side’  </a:t>
                      </a:r>
                      <a:endParaRPr lang="en-AU" sz="17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7567" marR="87567" marT="87567" marB="87567"/>
                </a:tc>
                <a:tc>
                  <a:txBody>
                    <a:bodyPr/>
                    <a:lstStyle/>
                    <a:p>
                      <a:r>
                        <a:rPr lang="en-AU" sz="1500" dirty="0">
                          <a:effectLst/>
                        </a:rPr>
                        <a:t>Threats: </a:t>
                      </a:r>
                      <a:endParaRPr lang="en-AU" sz="1700" dirty="0">
                        <a:effectLst/>
                      </a:endParaRPr>
                    </a:p>
                    <a:p>
                      <a:pPr marL="342900" lvl="0" indent="-342900" fontAlgn="base">
                        <a:buSzPts val="1000"/>
                        <a:buFont typeface="Symbol" pitchFamily="2" charset="2"/>
                        <a:buChar char=""/>
                        <a:tabLst>
                          <a:tab pos="457200" algn="l"/>
                        </a:tabLst>
                      </a:pPr>
                      <a:r>
                        <a:rPr lang="en-AU" sz="1500" dirty="0">
                          <a:effectLst/>
                        </a:rPr>
                        <a:t>Smaller community engagement</a:t>
                      </a:r>
                      <a:endParaRPr lang="en-AU" sz="1700" dirty="0">
                        <a:effectLst/>
                      </a:endParaRPr>
                    </a:p>
                    <a:p>
                      <a:pPr marL="342900" lvl="0" indent="-342900" fontAlgn="base">
                        <a:buSzPts val="1000"/>
                        <a:buFont typeface="Symbol" pitchFamily="2" charset="2"/>
                        <a:buChar char=""/>
                        <a:tabLst>
                          <a:tab pos="457200" algn="l"/>
                        </a:tabLst>
                      </a:pPr>
                      <a:r>
                        <a:rPr lang="en-AU" sz="1500" dirty="0">
                          <a:effectLst/>
                        </a:rPr>
                        <a:t>Seems very ‘commercial’ - almost forced </a:t>
                      </a:r>
                      <a:endParaRPr lang="en-AU" sz="17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87567" marR="87567" marT="87567" marB="87567"/>
                </a:tc>
                <a:extLst>
                  <a:ext uri="{0D108BD9-81ED-4DB2-BD59-A6C34878D82A}">
                    <a16:rowId xmlns:a16="http://schemas.microsoft.com/office/drawing/2014/main" val="2627015233"/>
                  </a:ext>
                </a:extLst>
              </a:tr>
            </a:tbl>
          </a:graphicData>
        </a:graphic>
      </p:graphicFrame>
    </p:spTree>
    <p:extLst>
      <p:ext uri="{BB962C8B-B14F-4D97-AF65-F5344CB8AC3E}">
        <p14:creationId xmlns:p14="http://schemas.microsoft.com/office/powerpoint/2010/main" val="1356323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DC0F9F5-F2C0-CC44-8D82-7531E83921AA}"/>
              </a:ext>
            </a:extLst>
          </p:cNvPr>
          <p:cNvSpPr>
            <a:spLocks noGrp="1"/>
          </p:cNvSpPr>
          <p:nvPr>
            <p:ph type="title"/>
          </p:nvPr>
        </p:nvSpPr>
        <p:spPr>
          <a:xfrm>
            <a:off x="483326" y="1372328"/>
            <a:ext cx="2954384" cy="2858144"/>
          </a:xfrm>
          <a:prstGeom prst="ellipse">
            <a:avLst/>
          </a:prstGeom>
          <a:solidFill>
            <a:srgbClr val="262626"/>
          </a:solidFill>
          <a:ln w="174625" cmpd="thinThick">
            <a:solidFill>
              <a:srgbClr val="262626"/>
            </a:solidFill>
          </a:ln>
        </p:spPr>
        <p:txBody>
          <a:bodyPr>
            <a:normAutofit/>
          </a:bodyPr>
          <a:lstStyle/>
          <a:p>
            <a:pPr algn="ctr"/>
            <a:br>
              <a:rPr lang="en-US" sz="3100" dirty="0">
                <a:solidFill>
                  <a:srgbClr val="FFFFFF"/>
                </a:solidFill>
              </a:rPr>
            </a:br>
            <a:r>
              <a:rPr lang="en-US" sz="3100" dirty="0">
                <a:solidFill>
                  <a:srgbClr val="FFFFFF"/>
                </a:solidFill>
              </a:rPr>
              <a:t>Twitter: SWAT  </a:t>
            </a:r>
            <a:br>
              <a:rPr lang="en-US" sz="2600" dirty="0">
                <a:solidFill>
                  <a:srgbClr val="FFFFFF"/>
                </a:solidFill>
              </a:rPr>
            </a:br>
            <a:endParaRPr lang="en-US" sz="2600" dirty="0">
              <a:solidFill>
                <a:srgbClr val="FFFFFF"/>
              </a:solidFill>
            </a:endParaRPr>
          </a:p>
        </p:txBody>
      </p:sp>
      <p:sp>
        <p:nvSpPr>
          <p:cNvPr id="3" name="Content Placeholder 2">
            <a:extLst>
              <a:ext uri="{FF2B5EF4-FFF2-40B4-BE49-F238E27FC236}">
                <a16:creationId xmlns:a16="http://schemas.microsoft.com/office/drawing/2014/main" id="{B82D5901-3427-4342-851B-E6759C160747}"/>
              </a:ext>
            </a:extLst>
          </p:cNvPr>
          <p:cNvSpPr>
            <a:spLocks noGrp="1"/>
          </p:cNvSpPr>
          <p:nvPr>
            <p:ph idx="1"/>
          </p:nvPr>
        </p:nvSpPr>
        <p:spPr>
          <a:xfrm>
            <a:off x="4038600" y="4884873"/>
            <a:ext cx="7188199" cy="1292090"/>
          </a:xfrm>
        </p:spPr>
        <p:txBody>
          <a:bodyPr>
            <a:normAutofit/>
          </a:bodyPr>
          <a:lstStyle/>
          <a:p>
            <a:r>
              <a:rPr lang="en-AU" sz="1800" dirty="0"/>
              <a:t>On the rise in Australia Twitter is a good way to engage with journalists and highlight James as more of an individual rather than a member of the Liberal party. Maybe begin to use to highlight opposition wrongdoing / what James can and will do better, with a humours twist. </a:t>
            </a:r>
          </a:p>
          <a:p>
            <a:endParaRPr lang="en-US" sz="1800" dirty="0"/>
          </a:p>
        </p:txBody>
      </p:sp>
      <p:graphicFrame>
        <p:nvGraphicFramePr>
          <p:cNvPr id="4" name="Table 3">
            <a:extLst>
              <a:ext uri="{FF2B5EF4-FFF2-40B4-BE49-F238E27FC236}">
                <a16:creationId xmlns:a16="http://schemas.microsoft.com/office/drawing/2014/main" id="{016D3B01-85E3-744D-B19F-1D3D97056980}"/>
              </a:ext>
            </a:extLst>
          </p:cNvPr>
          <p:cNvGraphicFramePr>
            <a:graphicFrameLocks noGrp="1"/>
          </p:cNvGraphicFramePr>
          <p:nvPr>
            <p:extLst>
              <p:ext uri="{D42A27DB-BD31-4B8C-83A1-F6EECF244321}">
                <p14:modId xmlns:p14="http://schemas.microsoft.com/office/powerpoint/2010/main" val="1347369827"/>
              </p:ext>
            </p:extLst>
          </p:nvPr>
        </p:nvGraphicFramePr>
        <p:xfrm>
          <a:off x="4038600" y="1372328"/>
          <a:ext cx="7188200" cy="2973090"/>
        </p:xfrm>
        <a:graphic>
          <a:graphicData uri="http://schemas.openxmlformats.org/drawingml/2006/table">
            <a:tbl>
              <a:tblPr firstRow="1" firstCol="1" bandRow="1">
                <a:tableStyleId>{C083E6E3-FA7D-4D7B-A595-EF9225AFEA82}</a:tableStyleId>
              </a:tblPr>
              <a:tblGrid>
                <a:gridCol w="3609412">
                  <a:extLst>
                    <a:ext uri="{9D8B030D-6E8A-4147-A177-3AD203B41FA5}">
                      <a16:colId xmlns:a16="http://schemas.microsoft.com/office/drawing/2014/main" val="2136963385"/>
                    </a:ext>
                  </a:extLst>
                </a:gridCol>
                <a:gridCol w="3578788">
                  <a:extLst>
                    <a:ext uri="{9D8B030D-6E8A-4147-A177-3AD203B41FA5}">
                      <a16:colId xmlns:a16="http://schemas.microsoft.com/office/drawing/2014/main" val="2146259627"/>
                    </a:ext>
                  </a:extLst>
                </a:gridCol>
              </a:tblGrid>
              <a:tr h="1486545">
                <a:tc>
                  <a:txBody>
                    <a:bodyPr/>
                    <a:lstStyle/>
                    <a:p>
                      <a:r>
                        <a:rPr lang="en-AU" sz="1500" b="0">
                          <a:effectLst/>
                        </a:rPr>
                        <a:t>Strength: </a:t>
                      </a:r>
                    </a:p>
                    <a:p>
                      <a:pPr marL="342900" lvl="0" indent="-342900" fontAlgn="base">
                        <a:buSzPts val="1000"/>
                        <a:buFont typeface="Symbol" pitchFamily="2" charset="2"/>
                        <a:buChar char=""/>
                        <a:tabLst>
                          <a:tab pos="457200" algn="l"/>
                        </a:tabLst>
                      </a:pPr>
                      <a:r>
                        <a:rPr lang="en-AU" sz="1500" b="0">
                          <a:effectLst/>
                        </a:rPr>
                        <a:t>Good stakeholder engagement - reposting of Canberran affairs </a:t>
                      </a:r>
                    </a:p>
                    <a:p>
                      <a:pPr marL="342900" lvl="0" indent="-342900" fontAlgn="base">
                        <a:buSzPts val="1000"/>
                        <a:buFont typeface="Symbol" pitchFamily="2" charset="2"/>
                        <a:buChar char=""/>
                        <a:tabLst>
                          <a:tab pos="457200" algn="l"/>
                        </a:tabLst>
                      </a:pPr>
                      <a:r>
                        <a:rPr lang="en-AU" sz="1500" b="0">
                          <a:effectLst/>
                        </a:rPr>
                        <a:t>Higher following - more reach </a:t>
                      </a:r>
                      <a:endParaRPr lang="en-AU" sz="1500" b="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4228" marR="94228" marT="94228" marB="94228"/>
                </a:tc>
                <a:tc>
                  <a:txBody>
                    <a:bodyPr/>
                    <a:lstStyle/>
                    <a:p>
                      <a:r>
                        <a:rPr lang="en-AU" sz="1500" b="0">
                          <a:effectLst/>
                        </a:rPr>
                        <a:t>Weakness: </a:t>
                      </a:r>
                    </a:p>
                    <a:p>
                      <a:pPr marL="342900" lvl="0" indent="-342900" fontAlgn="base">
                        <a:buSzPts val="1000"/>
                        <a:buFont typeface="Symbol" pitchFamily="2" charset="2"/>
                        <a:buChar char=""/>
                        <a:tabLst>
                          <a:tab pos="457200" algn="l"/>
                        </a:tabLst>
                      </a:pPr>
                      <a:r>
                        <a:rPr lang="en-AU" sz="1500" b="0">
                          <a:effectLst/>
                        </a:rPr>
                        <a:t>Some long tweets - twitter is supposed to be short and sharp. </a:t>
                      </a:r>
                      <a:endParaRPr lang="en-AU" sz="1500" b="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4228" marR="94228" marT="94228" marB="94228"/>
                </a:tc>
                <a:extLst>
                  <a:ext uri="{0D108BD9-81ED-4DB2-BD59-A6C34878D82A}">
                    <a16:rowId xmlns:a16="http://schemas.microsoft.com/office/drawing/2014/main" val="62963545"/>
                  </a:ext>
                </a:extLst>
              </a:tr>
              <a:tr h="1486545">
                <a:tc>
                  <a:txBody>
                    <a:bodyPr/>
                    <a:lstStyle/>
                    <a:p>
                      <a:r>
                        <a:rPr lang="en-AU" sz="1500" b="0" dirty="0">
                          <a:effectLst/>
                        </a:rPr>
                        <a:t>Opportunities: </a:t>
                      </a:r>
                    </a:p>
                    <a:p>
                      <a:pPr marL="342900" lvl="0" indent="-342900" fontAlgn="base">
                        <a:buSzPts val="1000"/>
                        <a:buFont typeface="Symbol" pitchFamily="2" charset="2"/>
                        <a:buChar char=""/>
                        <a:tabLst>
                          <a:tab pos="457200" algn="l"/>
                        </a:tabLst>
                      </a:pPr>
                      <a:r>
                        <a:rPr lang="en-AU" sz="1500" b="0" dirty="0">
                          <a:effectLst/>
                        </a:rPr>
                        <a:t>Can be used to highlight a more Whitty, humours side of James </a:t>
                      </a:r>
                    </a:p>
                    <a:p>
                      <a:pPr marL="342900" lvl="0" indent="-342900" fontAlgn="base">
                        <a:buSzPts val="1000"/>
                        <a:buFont typeface="Symbol" pitchFamily="2" charset="2"/>
                        <a:buChar char=""/>
                        <a:tabLst>
                          <a:tab pos="457200" algn="l"/>
                        </a:tabLst>
                      </a:pPr>
                      <a:r>
                        <a:rPr lang="en-AU" sz="1500" b="0" dirty="0">
                          <a:effectLst/>
                        </a:rPr>
                        <a:t>Allowed less serious </a:t>
                      </a:r>
                      <a:endParaRPr lang="en-AU" sz="15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4228" marR="94228" marT="94228" marB="94228"/>
                </a:tc>
                <a:tc>
                  <a:txBody>
                    <a:bodyPr/>
                    <a:lstStyle/>
                    <a:p>
                      <a:r>
                        <a:rPr lang="en-AU" sz="1500" b="0" dirty="0">
                          <a:effectLst/>
                        </a:rPr>
                        <a:t>Threats: </a:t>
                      </a:r>
                    </a:p>
                    <a:p>
                      <a:pPr marL="342900" lvl="0" indent="-342900" fontAlgn="base">
                        <a:buSzPts val="1000"/>
                        <a:buFont typeface="Symbol" pitchFamily="2" charset="2"/>
                        <a:buChar char=""/>
                        <a:tabLst>
                          <a:tab pos="457200" algn="l"/>
                        </a:tabLst>
                      </a:pPr>
                      <a:r>
                        <a:rPr lang="en-AU" sz="1500" b="0" dirty="0">
                          <a:effectLst/>
                        </a:rPr>
                        <a:t>Other MLAs posting similar content</a:t>
                      </a:r>
                    </a:p>
                    <a:p>
                      <a:pPr marL="342900" lvl="0" indent="-342900" fontAlgn="base">
                        <a:buSzPts val="1000"/>
                        <a:buFont typeface="Symbol" pitchFamily="2" charset="2"/>
                        <a:buChar char=""/>
                        <a:tabLst>
                          <a:tab pos="457200" algn="l"/>
                        </a:tabLst>
                      </a:pPr>
                      <a:r>
                        <a:rPr lang="en-AU" sz="1500" b="0" dirty="0">
                          <a:effectLst/>
                        </a:rPr>
                        <a:t>same content posted as other platforms</a:t>
                      </a:r>
                      <a:endParaRPr lang="en-AU" sz="15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94228" marR="94228" marT="94228" marB="94228"/>
                </a:tc>
                <a:extLst>
                  <a:ext uri="{0D108BD9-81ED-4DB2-BD59-A6C34878D82A}">
                    <a16:rowId xmlns:a16="http://schemas.microsoft.com/office/drawing/2014/main" val="259504431"/>
                  </a:ext>
                </a:extLst>
              </a:tr>
            </a:tbl>
          </a:graphicData>
        </a:graphic>
      </p:graphicFrame>
    </p:spTree>
    <p:extLst>
      <p:ext uri="{BB962C8B-B14F-4D97-AF65-F5344CB8AC3E}">
        <p14:creationId xmlns:p14="http://schemas.microsoft.com/office/powerpoint/2010/main" val="2103063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8BE4F-3435-D74E-8026-13D72D84FB03}"/>
              </a:ext>
            </a:extLst>
          </p:cNvPr>
          <p:cNvSpPr>
            <a:spLocks noGrp="1"/>
          </p:cNvSpPr>
          <p:nvPr>
            <p:ph type="title"/>
          </p:nvPr>
        </p:nvSpPr>
        <p:spPr>
          <a:xfrm>
            <a:off x="250879" y="1613487"/>
            <a:ext cx="5740252" cy="470264"/>
          </a:xfrm>
        </p:spPr>
        <p:txBody>
          <a:bodyPr vert="horz" lIns="91440" tIns="45720" rIns="91440" bIns="45720" rtlCol="0" anchor="ctr">
            <a:normAutofit fontScale="90000"/>
          </a:bodyPr>
          <a:lstStyle/>
          <a:p>
            <a:r>
              <a:rPr lang="en-US" sz="3200" kern="1200" dirty="0">
                <a:solidFill>
                  <a:schemeClr val="tx1"/>
                </a:solidFill>
                <a:latin typeface="+mj-lt"/>
                <a:ea typeface="+mj-ea"/>
                <a:cs typeface="+mj-cs"/>
              </a:rPr>
              <a:t>Scott Morrison – Federal </a:t>
            </a:r>
            <a:endParaRPr lang="en-US" sz="3700" kern="1200" dirty="0">
              <a:solidFill>
                <a:schemeClr val="tx1"/>
              </a:solidFill>
              <a:latin typeface="+mj-lt"/>
              <a:ea typeface="+mj-ea"/>
              <a:cs typeface="+mj-cs"/>
            </a:endParaRPr>
          </a:p>
        </p:txBody>
      </p:sp>
      <p:sp>
        <p:nvSpPr>
          <p:cNvPr id="6" name="TextBox 5">
            <a:extLst>
              <a:ext uri="{FF2B5EF4-FFF2-40B4-BE49-F238E27FC236}">
                <a16:creationId xmlns:a16="http://schemas.microsoft.com/office/drawing/2014/main" id="{85C8E6EC-E600-9B49-9DB8-0932E956C4E5}"/>
              </a:ext>
            </a:extLst>
          </p:cNvPr>
          <p:cNvSpPr txBox="1"/>
          <p:nvPr/>
        </p:nvSpPr>
        <p:spPr>
          <a:xfrm>
            <a:off x="466205" y="2279045"/>
            <a:ext cx="4944151" cy="4230624"/>
          </a:xfrm>
          <a:prstGeom prst="rect">
            <a:avLst/>
          </a:prstGeom>
        </p:spPr>
        <p:txBody>
          <a:bodyPr vert="horz" lIns="91440" tIns="45720" rIns="91440" bIns="45720" rtlCol="0">
            <a:normAutofit/>
          </a:bodyPr>
          <a:lstStyle/>
          <a:p>
            <a:pPr marL="285750" lvl="0" indent="-228600">
              <a:lnSpc>
                <a:spcPct val="90000"/>
              </a:lnSpc>
              <a:spcAft>
                <a:spcPts val="600"/>
              </a:spcAft>
              <a:buFont typeface="Arial" panose="020B0604020202020204" pitchFamily="34" charset="0"/>
              <a:buChar char="•"/>
            </a:pPr>
            <a:r>
              <a:rPr lang="en-US" sz="2200" dirty="0"/>
              <a:t>272K followers </a:t>
            </a:r>
          </a:p>
          <a:p>
            <a:pPr marL="285750" lvl="0" indent="-228600">
              <a:lnSpc>
                <a:spcPct val="90000"/>
              </a:lnSpc>
              <a:spcAft>
                <a:spcPts val="600"/>
              </a:spcAft>
              <a:buFont typeface="Arial" panose="020B0604020202020204" pitchFamily="34" charset="0"/>
              <a:buChar char="•"/>
            </a:pPr>
            <a:r>
              <a:rPr lang="en-US" sz="2200" dirty="0"/>
              <a:t>‘Jenny’s Husband, Abbey and Lily’s dad’</a:t>
            </a:r>
          </a:p>
          <a:p>
            <a:pPr marL="742950" lvl="1" indent="-228600">
              <a:lnSpc>
                <a:spcPct val="90000"/>
              </a:lnSpc>
              <a:spcAft>
                <a:spcPts val="600"/>
              </a:spcAft>
              <a:buFont typeface="Arial" panose="020B0604020202020204" pitchFamily="34" charset="0"/>
              <a:buChar char="•"/>
            </a:pPr>
            <a:r>
              <a:rPr lang="en-US" sz="2200" dirty="0"/>
              <a:t>Highlights his priorities as a family man </a:t>
            </a:r>
          </a:p>
          <a:p>
            <a:pPr marL="285750" lvl="0" indent="-228600">
              <a:lnSpc>
                <a:spcPct val="90000"/>
              </a:lnSpc>
              <a:spcAft>
                <a:spcPts val="600"/>
              </a:spcAft>
              <a:buFont typeface="Arial" panose="020B0604020202020204" pitchFamily="34" charset="0"/>
              <a:buChar char="•"/>
            </a:pPr>
            <a:r>
              <a:rPr lang="en-US" sz="2200" dirty="0"/>
              <a:t>Highlighted stories of past campaigns </a:t>
            </a:r>
          </a:p>
          <a:p>
            <a:pPr marL="742950" lvl="1" indent="-228600">
              <a:lnSpc>
                <a:spcPct val="90000"/>
              </a:lnSpc>
              <a:spcAft>
                <a:spcPts val="600"/>
              </a:spcAft>
              <a:buFont typeface="Arial" panose="020B0604020202020204" pitchFamily="34" charset="0"/>
              <a:buChar char="•"/>
            </a:pPr>
            <a:r>
              <a:rPr lang="en-US" sz="2200" dirty="0"/>
              <a:t>Allows viewers easy access to content </a:t>
            </a:r>
          </a:p>
          <a:p>
            <a:pPr marL="285750" lvl="0" indent="-228600">
              <a:lnSpc>
                <a:spcPct val="90000"/>
              </a:lnSpc>
              <a:spcAft>
                <a:spcPts val="600"/>
              </a:spcAft>
              <a:buFont typeface="Arial" panose="020B0604020202020204" pitchFamily="34" charset="0"/>
              <a:buChar char="•"/>
            </a:pPr>
            <a:r>
              <a:rPr lang="en-US" sz="2200" dirty="0"/>
              <a:t>Posted content isn’t just politics, family photos and tributes as well: R U OK day </a:t>
            </a:r>
          </a:p>
          <a:p>
            <a:pPr marL="285750" lvl="0" indent="-228600">
              <a:lnSpc>
                <a:spcPct val="90000"/>
              </a:lnSpc>
              <a:spcAft>
                <a:spcPts val="600"/>
              </a:spcAft>
              <a:buFont typeface="Arial" panose="020B0604020202020204" pitchFamily="34" charset="0"/>
              <a:buChar char="•"/>
            </a:pPr>
            <a:r>
              <a:rPr lang="en-US" sz="2200" dirty="0"/>
              <a:t>Regular story updates </a:t>
            </a:r>
          </a:p>
          <a:p>
            <a:pPr marL="285750" lvl="0" indent="-228600">
              <a:lnSpc>
                <a:spcPct val="90000"/>
              </a:lnSpc>
              <a:spcAft>
                <a:spcPts val="600"/>
              </a:spcAft>
              <a:buFont typeface="Arial" panose="020B0604020202020204" pitchFamily="34" charset="0"/>
              <a:buChar char="•"/>
            </a:pPr>
            <a:r>
              <a:rPr lang="en-US" sz="2200" dirty="0"/>
              <a:t>No anti-Labor posts</a:t>
            </a:r>
          </a:p>
          <a:p>
            <a:pPr marL="57150" lvl="0">
              <a:lnSpc>
                <a:spcPct val="90000"/>
              </a:lnSpc>
              <a:spcAft>
                <a:spcPts val="600"/>
              </a:spcAft>
            </a:pPr>
            <a:endParaRPr lang="en-US" sz="2200" dirty="0"/>
          </a:p>
          <a:p>
            <a:pPr indent="-228600">
              <a:lnSpc>
                <a:spcPct val="90000"/>
              </a:lnSpc>
              <a:spcAft>
                <a:spcPts val="600"/>
              </a:spcAft>
              <a:buFont typeface="Arial" panose="020B0604020202020204" pitchFamily="34" charset="0"/>
              <a:buChar char="•"/>
            </a:pPr>
            <a:endParaRPr lang="en-US" sz="2200" dirty="0"/>
          </a:p>
        </p:txBody>
      </p:sp>
      <p:sp>
        <p:nvSpPr>
          <p:cNvPr id="18" name="Rectangle 17">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0EF8775-B273-BF4E-99E0-08CCB314F773}"/>
              </a:ext>
            </a:extLst>
          </p:cNvPr>
          <p:cNvSpPr txBox="1"/>
          <p:nvPr/>
        </p:nvSpPr>
        <p:spPr>
          <a:xfrm>
            <a:off x="147961" y="348331"/>
            <a:ext cx="5944989" cy="584775"/>
          </a:xfrm>
          <a:prstGeom prst="rect">
            <a:avLst/>
          </a:prstGeom>
          <a:noFill/>
        </p:spPr>
        <p:txBody>
          <a:bodyPr wrap="square" rtlCol="0">
            <a:spAutoFit/>
          </a:bodyPr>
          <a:lstStyle/>
          <a:p>
            <a:r>
              <a:rPr lang="en-US" sz="3200" dirty="0"/>
              <a:t>Comparative Account Analysis:</a:t>
            </a:r>
          </a:p>
        </p:txBody>
      </p:sp>
      <p:pic>
        <p:nvPicPr>
          <p:cNvPr id="9" name="Content Placeholder 8" descr="Graphical user interface, application&#10;&#10;Description automatically generated">
            <a:extLst>
              <a:ext uri="{FF2B5EF4-FFF2-40B4-BE49-F238E27FC236}">
                <a16:creationId xmlns:a16="http://schemas.microsoft.com/office/drawing/2014/main" id="{D1B872B8-5FFD-B646-B4F8-C0E36233DE40}"/>
              </a:ext>
            </a:extLst>
          </p:cNvPr>
          <p:cNvPicPr>
            <a:picLocks noGrp="1" noChangeAspect="1"/>
          </p:cNvPicPr>
          <p:nvPr>
            <p:ph idx="1"/>
          </p:nvPr>
        </p:nvPicPr>
        <p:blipFill>
          <a:blip r:embed="rId2"/>
          <a:stretch>
            <a:fillRect/>
          </a:stretch>
        </p:blipFill>
        <p:spPr>
          <a:xfrm>
            <a:off x="7856692" y="933106"/>
            <a:ext cx="2259995" cy="4890861"/>
          </a:xfrm>
        </p:spPr>
      </p:pic>
    </p:spTree>
    <p:extLst>
      <p:ext uri="{BB962C8B-B14F-4D97-AF65-F5344CB8AC3E}">
        <p14:creationId xmlns:p14="http://schemas.microsoft.com/office/powerpoint/2010/main" val="3624031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095A6-0AEE-4942-8B82-53E01ACA36B0}"/>
              </a:ext>
            </a:extLst>
          </p:cNvPr>
          <p:cNvSpPr>
            <a:spLocks noGrp="1"/>
          </p:cNvSpPr>
          <p:nvPr>
            <p:ph type="title"/>
          </p:nvPr>
        </p:nvSpPr>
        <p:spPr>
          <a:xfrm>
            <a:off x="6295722" y="729132"/>
            <a:ext cx="4953934" cy="636895"/>
          </a:xfrm>
        </p:spPr>
        <p:txBody>
          <a:bodyPr>
            <a:normAutofit/>
          </a:bodyPr>
          <a:lstStyle/>
          <a:p>
            <a:r>
              <a:rPr lang="en-AU" sz="2800" dirty="0"/>
              <a:t>Anthony Albanese – Federal </a:t>
            </a:r>
            <a:endParaRPr lang="en-US" sz="2800" dirty="0"/>
          </a:p>
        </p:txBody>
      </p:sp>
      <p:sp>
        <p:nvSpPr>
          <p:cNvPr id="14" name="Rectangle 9">
            <a:extLst>
              <a:ext uri="{FF2B5EF4-FFF2-40B4-BE49-F238E27FC236}">
                <a16:creationId xmlns:a16="http://schemas.microsoft.com/office/drawing/2014/main" id="{787900AF-3ED0-4C02-A309-3984EBBD2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ed Rectangle 20">
            <a:extLst>
              <a:ext uri="{FF2B5EF4-FFF2-40B4-BE49-F238E27FC236}">
                <a16:creationId xmlns:a16="http://schemas.microsoft.com/office/drawing/2014/main" id="{8DEDEE5C-3126-4336-A7D4-9277AF5A04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138" y="559407"/>
            <a:ext cx="5109725"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2E55F5A-8C80-4C46-A389-038081E85A2F}"/>
              </a:ext>
            </a:extLst>
          </p:cNvPr>
          <p:cNvSpPr>
            <a:spLocks noGrp="1"/>
          </p:cNvSpPr>
          <p:nvPr>
            <p:ph idx="1"/>
          </p:nvPr>
        </p:nvSpPr>
        <p:spPr>
          <a:xfrm>
            <a:off x="6195862" y="1500140"/>
            <a:ext cx="5153653" cy="4388596"/>
          </a:xfrm>
        </p:spPr>
        <p:txBody>
          <a:bodyPr>
            <a:normAutofit lnSpcReduction="10000"/>
          </a:bodyPr>
          <a:lstStyle/>
          <a:p>
            <a:pPr lvl="0"/>
            <a:r>
              <a:rPr lang="en-AU" sz="2400" dirty="0"/>
              <a:t>62k Followers </a:t>
            </a:r>
          </a:p>
          <a:p>
            <a:pPr lvl="0"/>
            <a:r>
              <a:rPr lang="en-AU" sz="2400" dirty="0"/>
              <a:t>Highlighted stories from past campaigns </a:t>
            </a:r>
          </a:p>
          <a:p>
            <a:pPr lvl="1"/>
            <a:r>
              <a:rPr lang="en-US" dirty="0"/>
              <a:t>Allows viewers easy access to content </a:t>
            </a:r>
            <a:endParaRPr lang="en-AU" dirty="0"/>
          </a:p>
          <a:p>
            <a:pPr lvl="0"/>
            <a:r>
              <a:rPr lang="en-AU" sz="2400" dirty="0"/>
              <a:t>More of a political theme throughout page, posts also used to antagonise Liberals </a:t>
            </a:r>
          </a:p>
          <a:p>
            <a:pPr lvl="1"/>
            <a:r>
              <a:rPr lang="en-AU" dirty="0"/>
              <a:t>Doesn’t allow viewers to see an alternative side to his personality</a:t>
            </a:r>
          </a:p>
          <a:p>
            <a:pPr lvl="0"/>
            <a:r>
              <a:rPr lang="en-AU" sz="2400" dirty="0"/>
              <a:t>Highlights more of his political agenda – rather than being approachable</a:t>
            </a:r>
          </a:p>
          <a:p>
            <a:endParaRPr lang="en-US" sz="2000" dirty="0"/>
          </a:p>
        </p:txBody>
      </p:sp>
      <p:pic>
        <p:nvPicPr>
          <p:cNvPr id="6" name="Picture 5" descr="Graphical user interface, website&#10;&#10;Description automatically generated">
            <a:extLst>
              <a:ext uri="{FF2B5EF4-FFF2-40B4-BE49-F238E27FC236}">
                <a16:creationId xmlns:a16="http://schemas.microsoft.com/office/drawing/2014/main" id="{412B16C4-8ADE-3648-80C9-AABB87D20838}"/>
              </a:ext>
            </a:extLst>
          </p:cNvPr>
          <p:cNvPicPr>
            <a:picLocks noChangeAspect="1"/>
          </p:cNvPicPr>
          <p:nvPr/>
        </p:nvPicPr>
        <p:blipFill>
          <a:blip r:embed="rId2"/>
          <a:stretch>
            <a:fillRect/>
          </a:stretch>
        </p:blipFill>
        <p:spPr>
          <a:xfrm>
            <a:off x="1685090" y="772622"/>
            <a:ext cx="2454946" cy="5312755"/>
          </a:xfrm>
          <a:prstGeom prst="rect">
            <a:avLst/>
          </a:prstGeom>
        </p:spPr>
      </p:pic>
    </p:spTree>
    <p:extLst>
      <p:ext uri="{BB962C8B-B14F-4D97-AF65-F5344CB8AC3E}">
        <p14:creationId xmlns:p14="http://schemas.microsoft.com/office/powerpoint/2010/main" val="3182261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A4B34-4E8B-D046-8327-14C1EA89CC91}"/>
              </a:ext>
            </a:extLst>
          </p:cNvPr>
          <p:cNvSpPr>
            <a:spLocks noGrp="1"/>
          </p:cNvSpPr>
          <p:nvPr>
            <p:ph type="title"/>
          </p:nvPr>
        </p:nvSpPr>
        <p:spPr>
          <a:xfrm>
            <a:off x="179953" y="559970"/>
            <a:ext cx="5428783" cy="488101"/>
          </a:xfrm>
        </p:spPr>
        <p:txBody>
          <a:bodyPr>
            <a:normAutofit fontScale="90000"/>
          </a:bodyPr>
          <a:lstStyle/>
          <a:p>
            <a:br>
              <a:rPr lang="en-US" sz="3100" dirty="0"/>
            </a:br>
            <a:r>
              <a:rPr lang="en-US" sz="3100" dirty="0"/>
              <a:t>Zed </a:t>
            </a:r>
            <a:r>
              <a:rPr lang="en-AU" sz="3100" dirty="0" err="1"/>
              <a:t>Seselja</a:t>
            </a:r>
            <a:r>
              <a:rPr lang="en-AU" sz="3100" dirty="0"/>
              <a:t> – Liberal State Senator </a:t>
            </a:r>
            <a:endParaRPr lang="en-US" sz="3100" dirty="0"/>
          </a:p>
        </p:txBody>
      </p:sp>
      <p:sp>
        <p:nvSpPr>
          <p:cNvPr id="3" name="Content Placeholder 2">
            <a:extLst>
              <a:ext uri="{FF2B5EF4-FFF2-40B4-BE49-F238E27FC236}">
                <a16:creationId xmlns:a16="http://schemas.microsoft.com/office/drawing/2014/main" id="{D2038372-4C14-F14B-B164-E6A742FC8373}"/>
              </a:ext>
            </a:extLst>
          </p:cNvPr>
          <p:cNvSpPr>
            <a:spLocks noGrp="1"/>
          </p:cNvSpPr>
          <p:nvPr>
            <p:ph idx="1"/>
          </p:nvPr>
        </p:nvSpPr>
        <p:spPr>
          <a:xfrm>
            <a:off x="314065" y="1441260"/>
            <a:ext cx="5032023" cy="4691316"/>
          </a:xfrm>
        </p:spPr>
        <p:txBody>
          <a:bodyPr>
            <a:normAutofit lnSpcReduction="10000"/>
          </a:bodyPr>
          <a:lstStyle/>
          <a:p>
            <a:pPr marL="0" indent="0">
              <a:buNone/>
            </a:pPr>
            <a:endParaRPr lang="en-AU" sz="2400" dirty="0"/>
          </a:p>
          <a:p>
            <a:pPr lvl="0"/>
            <a:r>
              <a:rPr lang="en-AU" sz="2400" dirty="0"/>
              <a:t>1,810 followers </a:t>
            </a:r>
          </a:p>
          <a:p>
            <a:pPr lvl="0"/>
            <a:r>
              <a:rPr lang="en-AU" sz="2400" dirty="0"/>
              <a:t>Bio highlights his family priorities before politics  </a:t>
            </a:r>
          </a:p>
          <a:p>
            <a:pPr lvl="0"/>
            <a:r>
              <a:rPr lang="en-AU" sz="2400" dirty="0"/>
              <a:t>Before campaign time, feed was equal with family oriented / everyday life and politics</a:t>
            </a:r>
          </a:p>
          <a:p>
            <a:pPr lvl="0"/>
            <a:r>
              <a:rPr lang="en-AU" sz="2400" dirty="0"/>
              <a:t>Low engagement through likes and comments </a:t>
            </a:r>
          </a:p>
          <a:p>
            <a:pPr lvl="0"/>
            <a:r>
              <a:rPr lang="en-AU" sz="2400" dirty="0"/>
              <a:t> Limited highlighted stories </a:t>
            </a:r>
          </a:p>
          <a:p>
            <a:pPr lvl="0"/>
            <a:r>
              <a:rPr lang="en-AU" sz="2400" dirty="0"/>
              <a:t>Linked Website and Office location – easy communication for public interest</a:t>
            </a:r>
          </a:p>
          <a:p>
            <a:pPr marL="0" indent="0">
              <a:buNone/>
            </a:pPr>
            <a:endParaRPr lang="en-US" sz="2400" dirty="0"/>
          </a:p>
        </p:txBody>
      </p:sp>
      <p:sp>
        <p:nvSpPr>
          <p:cNvPr id="10" name="Rectangle 9">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 application&#10;&#10;Description automatically generated">
            <a:extLst>
              <a:ext uri="{FF2B5EF4-FFF2-40B4-BE49-F238E27FC236}">
                <a16:creationId xmlns:a16="http://schemas.microsoft.com/office/drawing/2014/main" id="{BF0FC462-92DD-0846-B6D4-38BC70FBD652}"/>
              </a:ext>
            </a:extLst>
          </p:cNvPr>
          <p:cNvPicPr>
            <a:picLocks noChangeAspect="1"/>
          </p:cNvPicPr>
          <p:nvPr/>
        </p:nvPicPr>
        <p:blipFill>
          <a:blip r:embed="rId2"/>
          <a:stretch>
            <a:fillRect/>
          </a:stretch>
        </p:blipFill>
        <p:spPr>
          <a:xfrm>
            <a:off x="7917047" y="775426"/>
            <a:ext cx="2450855" cy="5303902"/>
          </a:xfrm>
          <a:prstGeom prst="rect">
            <a:avLst/>
          </a:prstGeom>
        </p:spPr>
      </p:pic>
    </p:spTree>
    <p:extLst>
      <p:ext uri="{BB962C8B-B14F-4D97-AF65-F5344CB8AC3E}">
        <p14:creationId xmlns:p14="http://schemas.microsoft.com/office/powerpoint/2010/main" val="78906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B0943-BD5E-7E45-8E13-12111EF50CAD}"/>
              </a:ext>
            </a:extLst>
          </p:cNvPr>
          <p:cNvSpPr>
            <a:spLocks noGrp="1"/>
          </p:cNvSpPr>
          <p:nvPr>
            <p:ph type="title"/>
          </p:nvPr>
        </p:nvSpPr>
        <p:spPr>
          <a:xfrm>
            <a:off x="6095285" y="411044"/>
            <a:ext cx="5480942" cy="734141"/>
          </a:xfrm>
        </p:spPr>
        <p:txBody>
          <a:bodyPr>
            <a:normAutofit fontScale="90000"/>
          </a:bodyPr>
          <a:lstStyle/>
          <a:p>
            <a:br>
              <a:rPr lang="en-US" sz="3100" dirty="0"/>
            </a:br>
            <a:r>
              <a:rPr lang="en-US" sz="3100" dirty="0"/>
              <a:t>Katy Gallagher </a:t>
            </a:r>
            <a:r>
              <a:rPr lang="en-AU" sz="3100" dirty="0"/>
              <a:t>– Labor State Senator  </a:t>
            </a:r>
            <a:endParaRPr lang="en-US" sz="3100" dirty="0"/>
          </a:p>
        </p:txBody>
      </p:sp>
      <p:sp>
        <p:nvSpPr>
          <p:cNvPr id="10" name="Rectangle 9">
            <a:extLst>
              <a:ext uri="{FF2B5EF4-FFF2-40B4-BE49-F238E27FC236}">
                <a16:creationId xmlns:a16="http://schemas.microsoft.com/office/drawing/2014/main" id="{787900AF-3ED0-4C02-A309-3984EBBD2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20">
            <a:extLst>
              <a:ext uri="{FF2B5EF4-FFF2-40B4-BE49-F238E27FC236}">
                <a16:creationId xmlns:a16="http://schemas.microsoft.com/office/drawing/2014/main" id="{8DEDEE5C-3126-4336-A7D4-9277AF5A04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138" y="559407"/>
            <a:ext cx="5109725"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856AA65-AADE-5649-AC93-3D1298FD52AC}"/>
              </a:ext>
            </a:extLst>
          </p:cNvPr>
          <p:cNvSpPr>
            <a:spLocks noGrp="1"/>
          </p:cNvSpPr>
          <p:nvPr>
            <p:ph idx="1"/>
          </p:nvPr>
        </p:nvSpPr>
        <p:spPr>
          <a:xfrm>
            <a:off x="6232150" y="1516792"/>
            <a:ext cx="5069833" cy="4530440"/>
          </a:xfrm>
        </p:spPr>
        <p:txBody>
          <a:bodyPr>
            <a:normAutofit/>
          </a:bodyPr>
          <a:lstStyle/>
          <a:p>
            <a:pPr lvl="0"/>
            <a:r>
              <a:rPr lang="en-AU" sz="2000" dirty="0"/>
              <a:t>2, 454 followers </a:t>
            </a:r>
          </a:p>
          <a:p>
            <a:pPr lvl="0"/>
            <a:r>
              <a:rPr lang="en-AU" sz="2000" dirty="0"/>
              <a:t>Bio highlights where she is from and what she is proud of </a:t>
            </a:r>
          </a:p>
          <a:p>
            <a:pPr lvl="0"/>
            <a:r>
              <a:rPr lang="en-AU" sz="2000" dirty="0"/>
              <a:t>Politically themed throughout feed </a:t>
            </a:r>
          </a:p>
          <a:p>
            <a:pPr lvl="0"/>
            <a:r>
              <a:rPr lang="en-AU" sz="2000" dirty="0"/>
              <a:t>Anti-Liberal posts </a:t>
            </a:r>
          </a:p>
          <a:p>
            <a:pPr lvl="0"/>
            <a:r>
              <a:rPr lang="en-AU" sz="2000" dirty="0"/>
              <a:t>Minimal community engagement through likes and comments </a:t>
            </a:r>
          </a:p>
          <a:p>
            <a:pPr lvl="0"/>
            <a:r>
              <a:rPr lang="en-AU" sz="2000" dirty="0"/>
              <a:t>Generic looking political Instagram page </a:t>
            </a:r>
          </a:p>
          <a:p>
            <a:endParaRPr lang="en-US" sz="2000" dirty="0"/>
          </a:p>
        </p:txBody>
      </p:sp>
      <p:pic>
        <p:nvPicPr>
          <p:cNvPr id="6" name="Picture 5" descr="Graphical user interface, application&#10;&#10;Description automatically generated">
            <a:extLst>
              <a:ext uri="{FF2B5EF4-FFF2-40B4-BE49-F238E27FC236}">
                <a16:creationId xmlns:a16="http://schemas.microsoft.com/office/drawing/2014/main" id="{A4FAF085-0F59-C44B-A3B7-A0E2BEDCEB4C}"/>
              </a:ext>
            </a:extLst>
          </p:cNvPr>
          <p:cNvPicPr>
            <a:picLocks noChangeAspect="1"/>
          </p:cNvPicPr>
          <p:nvPr/>
        </p:nvPicPr>
        <p:blipFill>
          <a:blip r:embed="rId2"/>
          <a:stretch>
            <a:fillRect/>
          </a:stretch>
        </p:blipFill>
        <p:spPr>
          <a:xfrm>
            <a:off x="1712685" y="736771"/>
            <a:ext cx="2488079" cy="5384458"/>
          </a:xfrm>
          <a:prstGeom prst="rect">
            <a:avLst/>
          </a:prstGeom>
        </p:spPr>
      </p:pic>
    </p:spTree>
    <p:extLst>
      <p:ext uri="{BB962C8B-B14F-4D97-AF65-F5344CB8AC3E}">
        <p14:creationId xmlns:p14="http://schemas.microsoft.com/office/powerpoint/2010/main" val="1063382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F05898D-E2C1-7149-A314-AA99E7A9E3BC}"/>
              </a:ext>
            </a:extLst>
          </p:cNvPr>
          <p:cNvSpPr/>
          <p:nvPr/>
        </p:nvSpPr>
        <p:spPr>
          <a:xfrm>
            <a:off x="4775200" y="3898900"/>
            <a:ext cx="6769100" cy="2286000"/>
          </a:xfrm>
          <a:prstGeom prst="rect">
            <a:avLst/>
          </a:prstGeom>
        </p:spPr>
        <p:txBody>
          <a:bodyPr wrap="square" anchor="t">
            <a:normAutofit lnSpcReduction="10000"/>
          </a:bodyPr>
          <a:lstStyle/>
          <a:p>
            <a:pPr marL="285750" indent="-285750">
              <a:lnSpc>
                <a:spcPct val="90000"/>
              </a:lnSpc>
              <a:spcAft>
                <a:spcPts val="600"/>
              </a:spcAft>
              <a:buFont typeface="Arial" panose="020B0604020202020204" pitchFamily="34" charset="0"/>
              <a:buChar char="•"/>
            </a:pPr>
            <a:r>
              <a:rPr lang="en-AU" dirty="0"/>
              <a:t>Young people typically found politicians to be more dishonest in mainstream media compared to social media.  </a:t>
            </a:r>
          </a:p>
          <a:p>
            <a:pPr marL="285750" indent="-285750">
              <a:lnSpc>
                <a:spcPct val="90000"/>
              </a:lnSpc>
              <a:spcAft>
                <a:spcPts val="600"/>
              </a:spcAft>
              <a:buFont typeface="Arial" panose="020B0604020202020204" pitchFamily="34" charset="0"/>
              <a:buChar char="•"/>
            </a:pPr>
            <a:endParaRPr lang="en-AU" dirty="0"/>
          </a:p>
          <a:p>
            <a:pPr marL="285750" indent="-285750">
              <a:lnSpc>
                <a:spcPct val="90000"/>
              </a:lnSpc>
              <a:spcAft>
                <a:spcPts val="600"/>
              </a:spcAft>
              <a:buFont typeface="Arial" panose="020B0604020202020204" pitchFamily="34" charset="0"/>
              <a:buChar char="•"/>
            </a:pPr>
            <a:r>
              <a:rPr lang="en-AU" dirty="0"/>
              <a:t>Voters tend to evaluate populist politicians as more authentic than traditional politicians. </a:t>
            </a:r>
          </a:p>
          <a:p>
            <a:pPr marL="285750" indent="-285750">
              <a:lnSpc>
                <a:spcPct val="90000"/>
              </a:lnSpc>
              <a:spcAft>
                <a:spcPts val="600"/>
              </a:spcAft>
              <a:buFont typeface="Arial" panose="020B0604020202020204" pitchFamily="34" charset="0"/>
              <a:buChar char="•"/>
            </a:pPr>
            <a:endParaRPr lang="en-AU" dirty="0"/>
          </a:p>
          <a:p>
            <a:pPr marL="285750" indent="-285750">
              <a:lnSpc>
                <a:spcPct val="90000"/>
              </a:lnSpc>
              <a:spcAft>
                <a:spcPts val="600"/>
              </a:spcAft>
              <a:buFont typeface="Arial" panose="020B0604020202020204" pitchFamily="34" charset="0"/>
              <a:buChar char="•"/>
            </a:pPr>
            <a:r>
              <a:rPr lang="en-AU" dirty="0"/>
              <a:t>The legitimacy of the media is contested from various perspectives and by various political actors</a:t>
            </a:r>
          </a:p>
        </p:txBody>
      </p:sp>
      <p:sp>
        <p:nvSpPr>
          <p:cNvPr id="2" name="Title 1">
            <a:extLst>
              <a:ext uri="{FF2B5EF4-FFF2-40B4-BE49-F238E27FC236}">
                <a16:creationId xmlns:a16="http://schemas.microsoft.com/office/drawing/2014/main" id="{D82BA1B2-FA48-7C42-91E7-ED39320FAFE0}"/>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Public trust of Politicians</a:t>
            </a:r>
          </a:p>
        </p:txBody>
      </p:sp>
      <p:sp>
        <p:nvSpPr>
          <p:cNvPr id="3" name="Content Placeholder 2">
            <a:extLst>
              <a:ext uri="{FF2B5EF4-FFF2-40B4-BE49-F238E27FC236}">
                <a16:creationId xmlns:a16="http://schemas.microsoft.com/office/drawing/2014/main" id="{6B838ED4-3BC9-2B46-B749-4814A27139B4}"/>
              </a:ext>
            </a:extLst>
          </p:cNvPr>
          <p:cNvSpPr>
            <a:spLocks noGrp="1"/>
          </p:cNvSpPr>
          <p:nvPr>
            <p:ph idx="1"/>
          </p:nvPr>
        </p:nvSpPr>
        <p:spPr>
          <a:xfrm>
            <a:off x="4775200" y="635000"/>
            <a:ext cx="6769100" cy="3200400"/>
          </a:xfrm>
        </p:spPr>
        <p:txBody>
          <a:bodyPr wrap="square" anchor="t">
            <a:normAutofit/>
          </a:bodyPr>
          <a:lstStyle/>
          <a:p>
            <a:r>
              <a:rPr lang="en-AU" sz="1800" dirty="0"/>
              <a:t>Within the first month of using Twitter, politicians were able to raise between 1% and 3% of what they would have raised in a two-year traditional campaign. </a:t>
            </a:r>
          </a:p>
          <a:p>
            <a:pPr marL="0" indent="0">
              <a:buNone/>
            </a:pPr>
            <a:endParaRPr lang="en-AU" sz="1800" dirty="0"/>
          </a:p>
          <a:p>
            <a:r>
              <a:rPr lang="en-AU" sz="1800" dirty="0"/>
              <a:t>Declining media trust is related not only to the disruptive changes in the media but also to the general decline of trust in institutions. </a:t>
            </a:r>
          </a:p>
          <a:p>
            <a:endParaRPr lang="en-AU" sz="1800" dirty="0"/>
          </a:p>
          <a:p>
            <a:r>
              <a:rPr lang="en-AU" sz="1800" dirty="0"/>
              <a:t>Voters deem politicians as more honest in social media and opinion pieces, compared to talk shows and news interviews. </a:t>
            </a:r>
          </a:p>
          <a:p>
            <a:endParaRPr lang="en-AU" sz="1800" dirty="0"/>
          </a:p>
          <a:p>
            <a:endParaRPr lang="en-US" sz="1800" dirty="0"/>
          </a:p>
        </p:txBody>
      </p:sp>
    </p:spTree>
    <p:extLst>
      <p:ext uri="{BB962C8B-B14F-4D97-AF65-F5344CB8AC3E}">
        <p14:creationId xmlns:p14="http://schemas.microsoft.com/office/powerpoint/2010/main" val="18309202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780</TotalTime>
  <Words>2124</Words>
  <Application>Microsoft Office PowerPoint</Application>
  <PresentationFormat>Widescreen</PresentationFormat>
  <Paragraphs>247</Paragraphs>
  <Slides>23</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Open Sans</vt:lpstr>
      <vt:lpstr>Symbol</vt:lpstr>
      <vt:lpstr>Office Theme</vt:lpstr>
      <vt:lpstr>Social Media Audit </vt:lpstr>
      <vt:lpstr>Social Media Analysis:  Facebook SWAT </vt:lpstr>
      <vt:lpstr>Instagram: SWAT  </vt:lpstr>
      <vt:lpstr> Twitter: SWAT   </vt:lpstr>
      <vt:lpstr>Scott Morrison – Federal </vt:lpstr>
      <vt:lpstr>Anthony Albanese – Federal </vt:lpstr>
      <vt:lpstr> Zed Seselja – Liberal State Senator </vt:lpstr>
      <vt:lpstr> Katy Gallagher – Labor State Senator  </vt:lpstr>
      <vt:lpstr>Public trust of Politicians</vt:lpstr>
      <vt:lpstr>Analytics: Instagram </vt:lpstr>
      <vt:lpstr>Analytics: Instagram </vt:lpstr>
      <vt:lpstr>Analytics: Facebook </vt:lpstr>
      <vt:lpstr>Comparison </vt:lpstr>
      <vt:lpstr>Media Studies </vt:lpstr>
      <vt:lpstr>Where to go now? </vt:lpstr>
      <vt:lpstr>Implementation  </vt:lpstr>
      <vt:lpstr>Persona’s – Jackson </vt:lpstr>
      <vt:lpstr>Persona – Barbra </vt:lpstr>
      <vt:lpstr>Voice and Tone </vt:lpstr>
      <vt:lpstr>Dealing with Audience Engagement </vt:lpstr>
      <vt:lpstr>Content Calendar </vt:lpstr>
      <vt:lpstr>PowerPoint Presentation</vt:lpstr>
      <vt:lpstr>Bibliography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Media Audit </dc:title>
  <dc:creator>Kaylee Dorris</dc:creator>
  <cp:lastModifiedBy>KO</cp:lastModifiedBy>
  <cp:revision>6</cp:revision>
  <dcterms:created xsi:type="dcterms:W3CDTF">2020-09-28T10:46:29Z</dcterms:created>
  <dcterms:modified xsi:type="dcterms:W3CDTF">2021-09-13T00:18:22Z</dcterms:modified>
</cp:coreProperties>
</file>